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9" r:id="rId6"/>
    <p:sldId id="270" r:id="rId7"/>
    <p:sldId id="267" r:id="rId8"/>
    <p:sldId id="264" r:id="rId9"/>
    <p:sldId id="260" r:id="rId10"/>
    <p:sldId id="259" r:id="rId11"/>
    <p:sldId id="265" r:id="rId12"/>
    <p:sldId id="262" r:id="rId13"/>
    <p:sldId id="266" r:id="rId14"/>
    <p:sldId id="261"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467B59A-BEE3-42D4-A305-0CC146143D28}" type="datetimeFigureOut">
              <a:rPr/>
              <a:pPr/>
              <a:t>9/20/2012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2A6F775-34A0-4DE3-9604-B4DAC01DC393}" type="slidenum">
              <a:rPr/>
              <a:pPr/>
              <a:t>‹#›</a:t>
            </a:fld>
            <a:endParaRPr/>
          </a:p>
        </p:txBody>
      </p:sp>
    </p:spTree>
    <p:extLst>
      <p:ext uri="{BB962C8B-B14F-4D97-AF65-F5344CB8AC3E}">
        <p14:creationId xmlns:p14="http://schemas.microsoft.com/office/powerpoint/2010/main" val="6428893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4927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6644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16832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4842838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9036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92836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712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2716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2023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467B59A-BEE3-42D4-A305-0CC146143D28}" type="datetimeFigureOut">
              <a:rPr lang="en-US" smtClean="0">
                <a:solidFill>
                  <a:srgbClr val="F4E7ED"/>
                </a:solidFill>
              </a:rPr>
              <a:pPr/>
              <a:t>9/24/2012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F2A6F775-34A0-4DE3-9604-B4DAC01DC393}"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414804945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67B59A-BEE3-42D4-A305-0CC146143D28}" type="datetimeFigureOut">
              <a:rPr lang="en-US" smtClean="0">
                <a:solidFill>
                  <a:srgbClr val="B13F9A"/>
                </a:solidFill>
              </a:rPr>
              <a:pPr/>
              <a:t>9/24/2012</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2A6F775-34A0-4DE3-9604-B4DAC01DC393}"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034591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Design</a:t>
            </a:r>
            <a:endParaRPr lang="en-US" dirty="0"/>
          </a:p>
        </p:txBody>
      </p:sp>
      <p:sp>
        <p:nvSpPr>
          <p:cNvPr id="3" name="Subtitle 2"/>
          <p:cNvSpPr>
            <a:spLocks noGrp="1"/>
          </p:cNvSpPr>
          <p:nvPr>
            <p:ph type="subTitle" idx="1"/>
          </p:nvPr>
        </p:nvSpPr>
        <p:spPr/>
        <p:txBody>
          <a:bodyPr/>
          <a:lstStyle/>
          <a:p>
            <a:r>
              <a:rPr lang="en-US" dirty="0" smtClean="0"/>
              <a:t>How the Elements are Arranged</a:t>
            </a:r>
            <a:endParaRPr lang="en-US" dirty="0"/>
          </a:p>
        </p:txBody>
      </p:sp>
      <p:pic>
        <p:nvPicPr>
          <p:cNvPr id="4" name="Picture 2" descr="http://teachers2.wcs.edu/high/chs/elizabethm2/Value%20Shading/imagesCAU2PMGS.jpg"/>
          <p:cNvPicPr>
            <a:picLocks noChangeAspect="1" noChangeArrowheads="1"/>
          </p:cNvPicPr>
          <p:nvPr/>
        </p:nvPicPr>
        <p:blipFill>
          <a:blip r:embed="rId2"/>
          <a:srcRect/>
          <a:stretch>
            <a:fillRect/>
          </a:stretch>
        </p:blipFill>
        <p:spPr bwMode="auto">
          <a:xfrm>
            <a:off x="254000" y="233220"/>
            <a:ext cx="2133600" cy="2133598"/>
          </a:xfrm>
          <a:prstGeom prst="rect">
            <a:avLst/>
          </a:prstGeom>
          <a:noFill/>
        </p:spPr>
      </p:pic>
      <p:pic>
        <p:nvPicPr>
          <p:cNvPr id="1026" name="Picture 2" descr="http://dragonartz.files.wordpress.com/2009/04/vector-zebra-art-01-by-dragonart.png?w=495&amp;h=4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77" y="4495800"/>
            <a:ext cx="2224810" cy="2224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ubcapsforless.com/images/aftermarket_caps/B88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86" y="2496451"/>
            <a:ext cx="1905864" cy="191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Contrast:</a:t>
            </a:r>
            <a:endParaRPr lang="en-US" dirty="0"/>
          </a:p>
        </p:txBody>
      </p:sp>
      <p:sp>
        <p:nvSpPr>
          <p:cNvPr id="3" name="Content Placeholder 2"/>
          <p:cNvSpPr>
            <a:spLocks noGrp="1"/>
          </p:cNvSpPr>
          <p:nvPr>
            <p:ph idx="1"/>
          </p:nvPr>
        </p:nvSpPr>
        <p:spPr/>
        <p:txBody>
          <a:bodyPr/>
          <a:lstStyle/>
          <a:p>
            <a:r>
              <a:rPr lang="en-US" b="1" dirty="0"/>
              <a:t>Contrast:</a:t>
            </a:r>
            <a:r>
              <a:rPr lang="en-US" dirty="0"/>
              <a:t> The use of opposing elements, such as colors, forms, or lines, in proximity to produce an intensified effect in a work of art.</a:t>
            </a:r>
          </a:p>
          <a:p>
            <a:endParaRPr lang="en-US" dirty="0"/>
          </a:p>
        </p:txBody>
      </p:sp>
      <p:pic>
        <p:nvPicPr>
          <p:cNvPr id="45058" name="Picture 2" descr="http://t3.gstatic.com/images?q=tbn:ANd9GcS_rfbcOw5Rq7T3MDaFF_L--ySCh-jw9ejTY8g_VeZXGPI3g51GPA"/>
          <p:cNvPicPr>
            <a:picLocks noChangeAspect="1" noChangeArrowheads="1"/>
          </p:cNvPicPr>
          <p:nvPr/>
        </p:nvPicPr>
        <p:blipFill>
          <a:blip r:embed="rId2"/>
          <a:srcRect/>
          <a:stretch>
            <a:fillRect/>
          </a:stretch>
        </p:blipFill>
        <p:spPr bwMode="auto">
          <a:xfrm>
            <a:off x="304800" y="4038600"/>
            <a:ext cx="2466975" cy="1847850"/>
          </a:xfrm>
          <a:prstGeom prst="rect">
            <a:avLst/>
          </a:prstGeom>
          <a:noFill/>
        </p:spPr>
      </p:pic>
      <p:pic>
        <p:nvPicPr>
          <p:cNvPr id="7" name="Picture 2" descr="http://teachers2.wcs.edu/high/chs/elizabethm2/Value%20Shading/imagesCAU2PMGS.jpg"/>
          <p:cNvPicPr>
            <a:picLocks noChangeAspect="1" noChangeArrowheads="1"/>
          </p:cNvPicPr>
          <p:nvPr/>
        </p:nvPicPr>
        <p:blipFill>
          <a:blip r:embed="rId3"/>
          <a:srcRect/>
          <a:stretch>
            <a:fillRect/>
          </a:stretch>
        </p:blipFill>
        <p:spPr bwMode="auto">
          <a:xfrm>
            <a:off x="5486400" y="4267200"/>
            <a:ext cx="2133600" cy="2133598"/>
          </a:xfrm>
          <a:prstGeom prst="rect">
            <a:avLst/>
          </a:prstGeom>
          <a:noFill/>
        </p:spPr>
      </p:pic>
      <p:pic>
        <p:nvPicPr>
          <p:cNvPr id="8194" name="Picture 2" descr="http://www.virtualspeechcoach.com/wp-content/uploads/2012/02/contrast-zeb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60039"/>
            <a:ext cx="2466976" cy="163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7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t>
            </a:r>
            <a:endParaRPr lang="en-US" dirty="0"/>
          </a:p>
        </p:txBody>
      </p:sp>
      <p:sp>
        <p:nvSpPr>
          <p:cNvPr id="3" name="Content Placeholder 2"/>
          <p:cNvSpPr>
            <a:spLocks noGrp="1"/>
          </p:cNvSpPr>
          <p:nvPr>
            <p:ph idx="1"/>
          </p:nvPr>
        </p:nvSpPr>
        <p:spPr/>
        <p:txBody>
          <a:bodyPr/>
          <a:lstStyle/>
          <a:p>
            <a:pPr marL="0" marR="0">
              <a:spcBef>
                <a:spcPts val="0"/>
              </a:spcBef>
            </a:pPr>
            <a:endParaRPr lang="en-US" sz="2800" dirty="0" smtClean="0">
              <a:latin typeface="Times New Roman" pitchFamily="18" charset="0"/>
              <a:ea typeface="Calibri"/>
              <a:cs typeface="Times New Roman" pitchFamily="18" charset="0"/>
            </a:endParaRPr>
          </a:p>
          <a:p>
            <a:pPr>
              <a:spcBef>
                <a:spcPts val="0"/>
              </a:spcBef>
            </a:pPr>
            <a:r>
              <a:rPr lang="en-US" sz="2800" dirty="0" smtClean="0">
                <a:latin typeface="Times New Roman" pitchFamily="18" charset="0"/>
                <a:ea typeface="Calibri"/>
                <a:cs typeface="Times New Roman" pitchFamily="18" charset="0"/>
              </a:rPr>
              <a:t>Proportion </a:t>
            </a:r>
            <a:r>
              <a:rPr lang="en-US" sz="2800" dirty="0">
                <a:latin typeface="Times New Roman" pitchFamily="18" charset="0"/>
                <a:ea typeface="Calibri"/>
                <a:cs typeface="Times New Roman" pitchFamily="18" charset="0"/>
              </a:rPr>
              <a:t>is the principle of art concerned with the relationship of certain elements to the whole and to each other.</a:t>
            </a:r>
            <a:endParaRPr lang="en-US" sz="2400" dirty="0">
              <a:latin typeface="Times New Roman" pitchFamily="18" charset="0"/>
              <a:ea typeface="Calibri"/>
              <a:cs typeface="Times New Roman" pitchFamily="18" charset="0"/>
            </a:endParaRPr>
          </a:p>
          <a:p>
            <a:endParaRPr lang="en-US" dirty="0"/>
          </a:p>
        </p:txBody>
      </p:sp>
      <p:pic>
        <p:nvPicPr>
          <p:cNvPr id="1026" name="Picture 2" descr="http://mickeysmagicaltriptips.com/wp-content/uploads/2012/01/NemoBruceDoriMar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3" y="3511623"/>
            <a:ext cx="423862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ptQCgVWMiX-s_i7GlnMQArtYcgwhfFK1Y-GIxCafM6fdb4qejCE5x-GzQ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89176"/>
            <a:ext cx="2705100" cy="33656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meathaus.com/wp-content/images/travis_a_louie_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564207" y="381000"/>
            <a:ext cx="2181226" cy="160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6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a:t>
            </a:r>
            <a:endParaRPr lang="en-US" dirty="0"/>
          </a:p>
        </p:txBody>
      </p:sp>
      <p:sp>
        <p:nvSpPr>
          <p:cNvPr id="3" name="Content Placeholder 2"/>
          <p:cNvSpPr>
            <a:spLocks noGrp="1"/>
          </p:cNvSpPr>
          <p:nvPr>
            <p:ph idx="1"/>
          </p:nvPr>
        </p:nvSpPr>
        <p:spPr/>
        <p:txBody>
          <a:bodyPr/>
          <a:lstStyle/>
          <a:p>
            <a:pPr marL="0" marR="0">
              <a:spcBef>
                <a:spcPts val="0"/>
              </a:spcBef>
            </a:pPr>
            <a:r>
              <a:rPr lang="en-US" sz="2800" dirty="0">
                <a:latin typeface="Times New Roman" pitchFamily="18" charset="0"/>
                <a:ea typeface="Calibri"/>
                <a:cs typeface="Times New Roman" pitchFamily="18" charset="0"/>
              </a:rPr>
              <a:t>In art, a pattern refers to a two dimensional decorative effect achieved through the repetition of colors, lines, shapes, and/or textures.</a:t>
            </a:r>
            <a:endParaRPr lang="en-US" sz="2400" dirty="0">
              <a:latin typeface="Times New Roman" pitchFamily="18" charset="0"/>
              <a:ea typeface="Calibri"/>
              <a:cs typeface="Times New Roman" pitchFamily="18" charset="0"/>
            </a:endParaRPr>
          </a:p>
          <a:p>
            <a:endParaRPr lang="en-US" dirty="0"/>
          </a:p>
        </p:txBody>
      </p:sp>
      <p:pic>
        <p:nvPicPr>
          <p:cNvPr id="3074" name="Picture 2" descr="http://t3.gstatic.com/images?q=tbn:ANd9GcQBBVIM6C24n44MwnkAQJQ51nX8bpbcMWz0d8VhUeMtMYWhZnRbntIiq6_6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62745"/>
            <a:ext cx="2438400" cy="2438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TvfKgWGmlRV_KaeM91TWrJ830NDkM9Ifx2-ulDhKViP_2FsODtu4jd9__4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744" y="3297526"/>
            <a:ext cx="2368838" cy="23688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0.gstatic.com/images?q=tbn:ANd9GcSGK3SoyWm0oHOBgst0zeP3kHtBptH1r3eI5dJsIcBHiwEuTwlp1ccWganY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56528"/>
            <a:ext cx="2344164"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hapeshed.com/images/articles/circle_patter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257800" y="4983597"/>
            <a:ext cx="2152650" cy="143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sp>
        <p:nvSpPr>
          <p:cNvPr id="3" name="Content Placeholder 2"/>
          <p:cNvSpPr>
            <a:spLocks noGrp="1"/>
          </p:cNvSpPr>
          <p:nvPr>
            <p:ph idx="1"/>
          </p:nvPr>
        </p:nvSpPr>
        <p:spPr/>
        <p:txBody>
          <a:bodyPr>
            <a:normAutofit/>
          </a:bodyPr>
          <a:lstStyle/>
          <a:p>
            <a:pPr marL="0" marR="0">
              <a:spcBef>
                <a:spcPts val="0"/>
              </a:spcBef>
            </a:pPr>
            <a:r>
              <a:rPr lang="en-US" sz="2800" dirty="0">
                <a:latin typeface="Times New Roman" pitchFamily="18" charset="0"/>
                <a:ea typeface="Calibri"/>
                <a:cs typeface="Times New Roman" pitchFamily="18" charset="0"/>
              </a:rPr>
              <a:t>Artists often use Movement to lead the viewer’s eye from one part of an artwork to another.  Movement is the principle of art concerned with creating the look and feeling of action to guide a viewer’s eye throughout a work of art.</a:t>
            </a:r>
            <a:endParaRPr lang="en-US" sz="2400" dirty="0">
              <a:latin typeface="Times New Roman" pitchFamily="18" charset="0"/>
              <a:ea typeface="Calibri"/>
              <a:cs typeface="Times New Roman" pitchFamily="18" charset="0"/>
            </a:endParaRPr>
          </a:p>
          <a:p>
            <a:endParaRPr lang="en-US" dirty="0"/>
          </a:p>
        </p:txBody>
      </p:sp>
      <p:pic>
        <p:nvPicPr>
          <p:cNvPr id="1026" name="Picture 2" descr="http://static.artbible.info/large/juanes_avondma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67200"/>
            <a:ext cx="3781426" cy="24297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89367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8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Rhythm/Repetition:</a:t>
            </a:r>
            <a:endParaRPr lang="en-US" dirty="0"/>
          </a:p>
        </p:txBody>
      </p:sp>
      <p:sp>
        <p:nvSpPr>
          <p:cNvPr id="3" name="Content Placeholder 2"/>
          <p:cNvSpPr>
            <a:spLocks noGrp="1"/>
          </p:cNvSpPr>
          <p:nvPr>
            <p:ph idx="1"/>
          </p:nvPr>
        </p:nvSpPr>
        <p:spPr/>
        <p:txBody>
          <a:bodyPr/>
          <a:lstStyle/>
          <a:p>
            <a:pPr marL="0" marR="0">
              <a:spcBef>
                <a:spcPts val="0"/>
              </a:spcBef>
            </a:pPr>
            <a:r>
              <a:rPr lang="en-US" sz="2400" dirty="0">
                <a:latin typeface="Times New Roman" pitchFamily="18" charset="0"/>
                <a:ea typeface="Calibri"/>
                <a:cs typeface="Times New Roman" pitchFamily="18" charset="0"/>
              </a:rPr>
              <a:t>Rhythm is created to make artwork seem active.  Rhythm is the principle of art concerned with repeating an element of art to make a work seem active or to suggest vibration.</a:t>
            </a:r>
          </a:p>
          <a:p>
            <a:endParaRPr lang="en-US" dirty="0"/>
          </a:p>
        </p:txBody>
      </p:sp>
      <p:sp>
        <p:nvSpPr>
          <p:cNvPr id="43010" name="AutoShape 2" descr="data:image/jpeg;base64,/9j/4AAQSkZJRgABAQAAAQABAAD/2wCEAAkGBhQSEBUUExQWFRUWFRoaGBcXFRQVFhgXFhsYGBgYGBcXHSYeFxwkHBgXHy8gJCcpLCwsFR4xNTAqNSYsLCkBCQoKDgwOGg8PGiwkHyUvLCwuLCwsLCwsLCwqLCwsNCwsKSwsLCwsLywvLCwsLCwsLCwsLCwsLCwsLCwsKSwpLP/AABEIAMABBwMBIgACEQEDEQH/xAAcAAACAgMBAQAAAAAAAAAAAAAFBgMEAAIHAQj/xABIEAABAwEFBAcDCgQFAQkAAAABAgMRAAQFEiExBkFRYRMicYGRobEHMsEUFSNCUmJystHwgpLC4SQzY3Oi8RY0NUNTg7PS4v/EABoBAAIDAQEAAAAAAAAAAAAAAAIDAAEEBQb/xAAzEQACAgECBAMGBQQDAAAAAAABAgARAxIhBDFBURNhcTKBkaHB8CIjsdHhFDNCQwViov/aAAwDAQACEQMRAD8A4moUx3VdDLl3vuFKumbEpUFwIEZFMZ5Tvq1tmGPk9mLdnbZcghakFfXgDNSVEgGc8uNZsb1rPakcW1flP6Utn/DqWUDFCvK9o01supViVaw63hSYLfX6T3gmfdw7wddKOwOcuDXrvcQhK1trShXuqUhQSr8JIg91QU639blruezJUtSkoWmElSiB1VDIEwKSqpW1C5QntMlnuxg3W46UK6ZKxC8ZiMQEYIg5Glumqxf+Eu/i/qTS8rFaruJcVYr0Cit07NvWlDi2wkhoEqlaUmACowk5qyFMNzO4rltSIGSsXupnJSDrE0wtUuomtNyQJAkgSdBPGi20Wza7GtCVLQsONhYUjFh1II6wBkEeYoTTttN9Pddlf3tqKFdixI/5I86omiBJEmsrK9Aopc8rKYru2dZcsD1oLyw62TDYbSUEDDqvFI1O7dvpeoQQeUqeVIqzqCQopUEnRRSQk9h0NaU17QXk4i7WGC4styk4MRwg4SokJ0Gaqpmogd5DFOsqMO03XXYrOu6n1qZBfSVFLvSOAgAoyCAcByJ1G+rZgvOS4M2d2TtNuKxZkBZbSFKlxtEAzHvqE6HSgoGdOfs2P0zv4B60nLHWPbQq9sV7V85XWZWkVYs9lW4oJbQpajolCSpR7AkTUbrJQSlQKVAkEEEEEZEEHMHlTJcmui612l9DLZSFrMDGoITkCc1HIZA1LfN0Lsry2XCkrQQCUKC0mQFCFDUQRW2zTuG2MH/VT5mPjTl7S7sZDKX0oUHlLQlSsZKVDArREdU9VO/jQF6fTBnORU+KoKmFMlz2ayaysqSTKI3LcD1rUpLKQooTiMqCcpA1O+TTDf2yTdnuth9TakvuFMq+UNrSQsKVHRJEoyjU1b9nx6Gx220HcAkfwpUs+ak0JbaxKiGtBBIOoMeFZXk1lFLjDtifomByPoKk9nipdcT9pH6j41DtmeqwPun+mj/s4ulgtqelzpgDlKOjhJnTDiPV51mXfD994K+zOduCCRwMeFdBsthaTczmFxS1qbxqSWwlKdFQFYziiOA1pHvdjDaHU8HFj/kad7mRiu9wcbOr8p/SjymgvrCgy353Q3yWn+oUpU3PZ3MOS0/mI+NKIqsPI+pgrNhTjdthUq531iMIJPvoxZKTPVnF5UninbYxlLlmdaUtLYcS4nEoKKQVJgEhAJ1I0FFlAIF9xCmeyx6X3GzosAeMpPrWuyrZ+Q25s6pQrxSn/wDNabO3ebFehZLiHIQDjRiwmQlYjGkHlmN1Frls2G13k1xLkdigsjyIoX2v3SGc7p32YHT3Za2NSlJWkc0Q4PRQ76SE6U2+za3BFswn3Vpg84/sTRZNhfaWYpxTNsA02q1HpGm3U9Geq4nGmcSM44xPjQW9bEWX3Wj/AOW4pPckkDyijfs9E2pX+3/Umo5IUkSHlCbSUhi8EpSEpDj2FKcgANABwERSMa6Ps1algW1tIbIefeSQ4hCk70jNQJSJVqKR79uJ2xuBt3AVFIUChxLgKSSNU6GQcjBpeKtTffSUJQAkxxy8aPbbKgNI3CT4QkUJulrHaGk8XE+AMn0q5to9NoA+ygecn4iib+4o9TIYc9mFlcl91q0JZUkJGHE4lSxmqBhSQdNCRnFa3a/jsNsJzJU8fRVeezQ5uj8PoqrPs8sLb7L7Li1o6RRQChCV++kAk4lpiMuPdQOLJ9RKlP2Zq/xDn4B+alR4dc9p9aavZsmLU4DuR6KFK7466/xK9TVp/ef3Sf5GH/Z9b1NXg2UKKSpK0ykkGCkmMuwVBtyiLwtM73MX84C/6qrbKuRbWD/qAfzSn40T9ozUW5R+022r/gE/00X+33fWXe8W7C7hebVwWk+ChXW9odmzbmktJdQ0Q4lUrDhByUmOok8d9ccKs6+gLpW2pKCQvHCSCFJw5gHNOGd/Gqy2HUjzlGcCUiFEHcY8K3FZbB9Kv8avU16K0S57FeEZVtXitD2VJI87aLiwMjipvybNTJsymtncQH+aslRkZBSwgSJnRI8aq7eKixsD76fJs0zX5ch+ZiylTYU002opUtKVENBK14QddFdsVnw1oHrBHKchNZXpFe1ohQ9tsILP4D8KJ+zW80tFePEUgyQmMUKGHKct1DduPfa/AfWquyjsOrG5SPMEH9azoPyAfvnBHsTfbuzNptqy0VlDgDgxhIUMUyDhJGoNNOyiZskcWiPEKFLG2yD0zZjLoU57slLpo2MP+Hb7P6iKHKScanzlwM3ncyuSh/8AJSiKb2UxdLo4KPk4KTZpmEe16mUsLbPXeh+0JbcUpKVTJQAVZCRrlTki6E2ZbrSCpSErGEqjFC22l5xl9Y0s7J3U6LS06pC0tg9ZeGQAQRMEiafL4bR0iltrxpV0ZnCUkFKAgggz9gHXfQZmFbHtLJFbRVvF7DfDZ4pbHiiKZ7I3F8Pf6rDSv+ISfMGkvax3BeDauAaPhTy6IvCyufbs60n/ANtwH0XUycvdIeU5S4mFEcCR4GKuXNa+jtDa+CxPYcj61WvlOG0vJ4OrH/I1curZa1WlpbzLeNDc4jjbSQUgKMJUoKVkRoDWgrqFQ9oze0PZ1ZWu2ILZaUlvHDiCtKyAgyiZEkDxqh7Nz/iV/gH5hRu8XFLuu0SCCW2lEHUELbJ+NAvZr/nufhT+as5bVh3g3YjRs637x4uuq8XFfoKUvaI/Ntj7LSB6q/qp2ulvCkdhPjmfWuc7ZvYre8eCgP5UpT8KrBuxMESTZJvFakfdCleCSPUitLzQHrxKSThU6lGUTGScpq3sK39K4rggD+ZQ/wDrQuwu47chX2nwfFdH/tPkIU6NdFxNWJWJoqWFpSSHCNQSNUYTGflV2y3e2w+FMthtKylWFJUQDGcYiTrzr20Dqj8FTvjqtHl+/Wlsd2930gnrFHZBvBetqRwU4PB2KTbbk4sffV+Y083YjDfdq5gq/nKFf1UiXpk+6P8AUX+Y0aD85vQSL7Rk91OYX2lcHEHwUKeNstnzarY0A421/hpKnCvD1HFJgdGlSieuMornaXYIPDPwrp+0T301kV9pDyPJCx51WUlHDDsflCbYiczvSwFh5bSiFFCimUzhMaKGIAwRmJAOdds2cV9GzP8A6TX5U1ze+LsQ7eSQ5iwONpUcEBXVbIMSImW/OukXS6iEhvHgSlKRjw4uoAmThMbqmRr0mUZxW3j/ABDn+4r8xrEor298rS9/ur/Ma2bNapczBWi05HsqeaieXlVgSo/7TWYOCxoVklT6AoxMJw9Yx2TRzaK0ocQ8UKxAsufVKc8KzoeRFV7VYkr6JZcQOjxnAceMktqQmAE4dSDruqBxP0Lv+25+Q1zgaRR984I9mcxArK8QZr2uhDj/AG24UPPIW77iUxHEyT4UbeuRgMKU31MKCQBABjOMtaOWi4WG3F4FlbZEpxapnMjLwoReLWFCgOBy5RXmc+VxkCk7D4TktlLECGdmrAh2xEOEQFqABQDMpRvP71oCuwoZeWhAhKSIA0zg+pre7rSpLACTqrPw1PgamdsagvEYIXoQpCpwgT7pMVo0nxSQDVb9poxqwzMekXbhsCHGX2HEmC46JCikiFSMo5A0N2D2VSoC0PCZPUSdMvrEb+VPlrsqW3mSkAY2cSvxBRBJ7o8KanbrYSIQhCQMgAAMt2mlM4vOy4BpFFruXnynQK6xevN1IsqwBB6oGm9Se/SarJsbZu1SoHSBcgznhBRlHDNVZtK3hQANCoZdkn4VUfdIYwgapJPcaRw+2C/P6gReMVj27j6SjeWxzNraxkEPRCVAndpKdCKuG7Fq+TrylguBecHrpSMuPWSKN3FY1rZJQSDplhJG/KQRU102AzhtJCVYiSojLECQDA45eNGmV/EdSdulxiOwdhEQezF5y3OPPoIs61laSDOMKM5ke6KZbzuNpDzQbU22ENp6hCwTmo9XCgp0yzI0pxetraU9GSoFPBcoI+7+lJt9sKFpxYFBBSIUUqCTko5KIjeaPGzZuIsmwB8P5lYshfLZ5VLabn+Q21TSAHQBiSlXuqC88J5Zkd1VbZYrOHA4yx0LigA5oEkjPIDnPOrttvDpLYlwa4B4gn+1bXyDhSo7yrtyApb5N0C8jfrGK+6ioEsyczwiiN2+yKzuKU88FPOOErwlRQkYpVACYJgZSTUFms56NPBajHEkQn1pnTbXm4lK0kGMxBEd+fcaDisrIi6SQDzrYxedmAAWKidnbI2kKs6C2kuhDuazlmJ6xMR1vGhl6ezOytuJcsr6gptQWW1kKxBJxEA5EGBzpwuxtxKn3FNrCFOKUFKQoJONU5EiPrbqr3xbEuIIIzAMHnU4vI3Dtj8ImiAdzd79bgZsjIVC3Aixl3Gp3s20cv1FR6pT2fpRa7Lv6WzOGYwIKu2Ekx5VsyMRq930mxzpnrey9n6I2pKVG0uEJUcUjCkBMBHYlJmNaivb2eWJ8gGzraUoT0qcSZUddeqTM7qZNlh9BjSvCpKiIIScoTnmDVi3X44BhUQocQAD3x8IrHxTMCTqKnpXX338qmLKWs71OB7Z+z12w9cHpWftgQUzoFjd2jLspuNhatFlsyy8UONAOJR0RWFjAJSV4gEzGsGKa7wtiXUqSoBSVAgg7wdRSqmxBroW9UhOHtSCRn3U3guMbPSZN2HzEdw+Yvs/ODrRdqlPNPAdVDa0KOWRJ6vjiV4UwXPkkdhPnVFasKHEff8ASRRSxMFKUSNWwocwZzrTje6Jmm9oGvr2VtLxOJcdStZKusElEqOLQZgZ1zy9bqcsrpbcEbwRmlQ4g13e0F0IGJRIKQQCBERuIzFIu3l3dIyVRmjrDlxHh8Kx8Jx2QZtGQ2pNekxYsuRHp9wZzlBKiEpBJJgAZkk7hXRtm/Y6XEhy2OFAP1EkAj8Sjl3Cqvs7uUNo+UqAK1SG50SNCuOf71rpNjusPMuKUS66lMoRi97MgwNBHACtHF8XkfIcOA1XM9TXQffONy5SzaFNRNtCeuanaut11hwttrWAhYJQhSoJSYmBUVrycNV3VHE2B5c1GnrRAuaV5bzmNmFZTbt1cyWl9O0MKVnrDcFHfG6fWsrZhyjMgdZEbWLEe7a8pGoyqj0vSBXJJ9Ks2u2gghVVLrsmBuFmVKk9g+r3xFeUG/OchVsy9swUlOFQkERHbl8an2bQhSGw6SkJUQojMjqqGnaBVTZlzCpB5/pRTZ51KLY8kgFIdWY19/ER+YV3sW+od1/S/wB50SaJ9P0mu0gbFpY6JwODo1AmMMQREyBxopa1FPumeRobtHh6dgpgZOT4t1peNrKEYpkZZ7xNc7ijeHGR5/e8z5GBRT6/rB9+WnHgHMn9+NbKWOgPNKh6UMbs6sZKj7ypA4DhRI2ZSmThjqkkz9ke9HOmIK4evf8A+o1VvHX3zhTZ28S0iZjQz2Uyv7SIcSMSQVb1ZZzyygil+4LIOjxOMlxBETMYVDPI8YNU7dd5EqbCgOBz891I4jK2JjR2bpE5lbUSORhO2W9OHIDwpQadM6mMzHcaxVvM4d8wZ1rzDr+FXpWj/jF0o7EdozhTs0LC7iy40VGccnsHDz86J7QPpWkYUBMTxkzAznhVW83FEsEggCQD3J/tRvaC2h9hPUAXiEqGpEHdu3eFKx6SiknfeClUt+cDWU/93Ak4YJBOWIuKVlwERR203viJkz550IQlKHUYQISBpvUE5nvVJqG83YSVDIj0pPFZWGlPKBnblA1mtBN4qSSSlSjkSY66J076cXbI30Lmn+Us9+ExSMtzDb21c0eUJ+FNTjJKXCrMBKgBuEAwe3KncXRxYHry/T+YzMNYRr6SnYrEDZlLkYkqTAnODrA4Vl2WpSGyBooEHLlA+NHNkbKwppZeOQKRrAjn30LukJClpMxjITBIGSjE8o41o4pCFcjr5+kc5BsGeXZbujaAM5/v9Kmct2PSqy7oW4hSUSFIJz1jOM+UwMqF2d1xtADqShW8H9dDXO4q9fw/SYs3tRou2ytyJA5yAape0azNpVZltaELB5EFBGX8Rqgxesb6rbRW7pEo+6o+YH6U3gMgR6I59esnDtTiV9omgm0ORorAofxpB9Zoup3GGRn1GEI/lB/Whd/pnAokHE2nT7uICe6KZBdOF5tEziCM/wARKfhWxCQQB5/KbQTpX3yparyywndl4ACl7aS1J+TuHWEk9xEH9e6uh2jYpCQSrOe2lW+NkWycsgfeTqlSd45TXPy4XxZNWQVvMT2DvKuzt14mG56qQhOFO8iBE8Kbbl2eXJUggYTrJBB5EGaBJtmA56ip29oFIzSTyg0vE6eJqyXUXqFwLfRdYtK2SogFAJG44hQdObyRwA+JolfdpU5aitZlRQmT2ZfCqFjE2nsj4V6AMGxKy8q6zqobxg+U82pwrshJHukBQ5YhHgcu+sp1vy7Wl4gUyJzygkTlNZXG4fivBUqQec5mPNpE5/fTqi40Un3lhB78x6GjKUmQkZqI00AHEmgmzC1vKUqPcVhEjRX1u8THfTjZrtw5uFUanDhnuk0nN+AhO0jahsJT2dshURG47/L0qe12JTNvWlQCcbaFgAzkRhkH+GrOzV2OOdJgjq55kTG/LfUN+oWLUyVkHqKSI0GEzA71Gupw2TVko3R2Hbz/AEmxbOTyqaXswpDrUqJzVr/BPoKgtF4pAKTnnHh/0re8lkuNzoFGO8Cqdss82pC/qgErHEpgJ8T6GsTr+QgJ5EzPyxqG7meNMnpEhWRlOu6ePjNGrrspXjQIk4hmTvJE5a+lDWElx4HIEmZUcIEcSdMhRKwWdxWINg4ycgATvz0rQuy1/wBfn2mk2RXlGOwbO2ppooJSEayFqMnQGBlpVG1WdTY1nt0qBu7nGSQsrCz9lagfI6frWhtyxKXDiGgVlMjiONZs+RG2IIPnM+RDzBitfth+nZcSIzIX3JUUnyjuFa7lfhPxonergIjeD6zQ0jqq7B6iuhwe3D7947h/Zh68FkoZJ0GEAc8Ik/8AGmE3c8WkLHWSUjIhJyjdlNLLqSWUcMQjiYBBI4xNMV3Xw4iEIXwywyNOdYLxhKy2Nzy/mIYgr+LuZQtNiSVQo4QdDEZgTlzyNVrQzI62KCCMREA8D2jzzo7bLwWTmEdww/rNULVeYIwnSNI386zZnTI34Ty++US7gn5Tnjzqg8MQIUheE90GRyIII7adLdb8JUn7Q/MmfjS9tRn0Z4SPSB6+NErRd6nFtuTCQyCd5Kk4suQgJz/Y6bAZODU9iPqPrNTb4FPYy/d64HnG6as3M0gurCxKSpXD7U5VLc1xdOkjFhUIAq+NnlsziGLmOrnx0NR8T+K71+Ej16S2G7S982sAyhakg6jfQe87KgpIJxDnnUVqS8lMwD/FHcJ39/hQh28txyPA/EVg4jIH/wAaPvmd7O8Vr5tZszuBUlJzSeI/UfvWrFnf6VpSwZAI8/351pt4yHbGVDNTSsYO/CYSseEH+GrWz1yrZu49IIWesoHUSoAJ5QNecimY9GhH63UJABTecsW9Awtc0yfEp+FdNsV2NLs6HJGaElWmRIBPbXOLJZ+lWwniUp/mWR8aerVdy2EBCXlAARhmYHeIroAKoZnTUBfzPqJqy7KLF85FaU/ZURGmcUOetZ0Ue/j21o8padVYu2PLhVN61YiZrjs+rl8JziYOvh4AYuHp/aqjLhUQE5qO7h+lBr/vQoUprMlWSRvOLIR2nKm66LqLTYyJVAK1RqrgOQ0Hjvqmx0oJ6ywhMDXmypD6QrUoB81fpVe504n158Y8RRLaxrDamsyZaBzSUx1liIPZ51JsMyrE+sIC4wiCJGZUeIP1d1dsME4VD5ftOoDowg+UK2u0qkpBBz4RWUUdvRChHRJbUOGfnw5Vlc04UPJr+M5ZWpRVs2ps5pDe+E8ySTwzJJ7zVa1sKAMZyNKtWu/VOHrqkxVdVpBpGdceolOXnDaukguO+egOJJhR5CcuM1Uvy80uqaWBBC84yyVy7hQ6/RgUHQeSu3cf3wFeOohoT7xwq7M9PCtHD5SGTtcdjcahCt4IPUJMjHkOHVNFTsypbYdRhO8iJI7Rzz0oTaFz0Y7D5KH6URRtEpo4UqIKdI3H4amtuVcYBGTlqPLz3ky7Lv3MosWMdJCzgkZZEjHIASO0nKiNlWtlzEVDkrnziqdovxK5xZzrMHKo7PbE5geEVz3f8QZeY6xXjkwvb73U4rEoyYHLKOFUH7SNTxzHOdf70KvW0FACh7pyPL9/CpLstQc10H7FLyMch1NGFrFzW9UwrL3SJ79/w8ahDBGIHWB5wR5EVcv2JQkbk+ZP9qsN2FS7Q4gQSCeQODh4V08TacCDvZ+cfjNKPfJF3ctaGlBZGFIEGFApz6uZ6uZn/rTFcqWkDE7mrlw7OVa2LZ5ZTKiEgbpEmP71lsYSMh3GsjePibxXWx0v9v3mZyQfKZa3EqmBFBbW1JIPjw51HabSpBzJgnXgahVbhB5CsLHxW1DnM1Wdot3pjKesICVR35zHLnTZczSnWWkpUEyMJJiBIBzkaZGlq32SWVrJMyJy4ncfDy4U07HLIs6VRMQNMWhIrtcMU/pyrHa/5nVChEpt4YcuRxlJJcwzoUgR2568e6qKr+tIEOK6RGgOHCcjBzBiiFqtrhEEqITpInLv0oJaMOZOU+8DwiO/dzrNnzqG/KYi/OAWQk+cti8wqc6F3tZErSTkkxkee6arfKBJjLq9x+zHOPSqD18SI45RvzrESzTIylD5Sps4VPPKGvRxPAGYAPOQT/DTdbruUGHMxkkk9wn4VVuyzpaQQkAE9ZRGWJZ95XeR4AUQNsCmlJkGUEcdQRQkgvY5SqF3K2ydyreSlaDBbWPEHEKO3nZHATiWCd/7nOhOzVpLKDBIKoIjX951fevHiDFdLiMmOiLN+u3wmjMwJqCbY8pOR040KtL2RO8fs+XpRq0LDgIO+ke87zLWJCtUmDz5jl+tcxQznaZiIRsNgbeeTaCJU2ClPCZnF2jMDhiJ1Aptsl5BJ4+dCdmrm6JlHS+9hHV4EiTP3pJnhpupgFkZdGFRwyNQOPrVOC76b5bCOVNvxGKm21sDlpZUAQOijMRopR+NE/Z9aA209mASsQJz6oO7+I0H2yuT5M+11gsLCjIjUEAzzojcFzYrPjxCCtXV1ORiY7a7mbXj4VR1mvIQMIqErztAJk615Q62NFO+a8ri6j1nPsGbW1tJ0oG/alNqgmCPMUQNsn96UD2rehrpB9XXsMA/A91GqhmodZS86lsn5RKdRkTwEEHPvFFDdYwKkkqwkg84JGVULgsZQymffV1lTxO7u08eNG2LA+VSmCPswQY5HPPuoPZbSp6ywaM3uNhK0pJAJAgTTeu4khAWIzAJMAZ0t3dZlMiD1TzmPHd/aij98qUIURnuBBHaIrrF8BZmyb3VeW3ymjI62ZXvC6ULGaQf340nXpd6rOcQkonfqmdJ4jdNNqrbrnVW2FLiVJUJBBBHI5EVy2KqduUymjEu33jjZWJzCSR2pzHpW2ztt+hQfrLGKBz08opKve0OMvrs4lRxYU8VBXu95BHjXT9n7pRZmkJWQV4QFHnl1R90QO2PDRnxjFjF9dxGldCi+sjDeN1AJCQSkEnQAnU9mtF7O1hecMkwVDEnfmRqOPxqqtKelKiOrOndRS774bbWkqSSnfCRppvp+XIqhMfLYb9rjS1AAdpsGl6pBjnrVa0Wsp3RA7e+mR++GXR9GI45RHduoNbwFVmz4Rj9h9QmZ1A5GA7XaQtJE67/AN86FXGouN41DKTIPEGPhNVto7SbOv7qvdPPen961esLQZs6ccgySUgScSiVEd0xG6KRp0rfflLVTzEvW3rMOJAyw+hB+FGNgbQEMQrQLOUTOQyofd9lW40uWVglJwyoZmMiQMxnFX7tuxaGlAIVixAgpVkBBnt3eFbeFOhK63c0qtIRe9xlvO1tmMIjj20sXjHjW6mHYz75knnQq2PlOumnMcu2kcTmGZrIqZsoN3B15DBBjIzHbn/akmwWpa7yS2M+uSB3Yh5+lOV7PYmVAagEjtH786WvZ42FOu2lQzPUTyyBUfDCO80zh6XG7ntXvMaj2hLdJ0axsQI141fbQOFC2rVFTItmeuVc/TcR6xisLaCoTAG+obzQmTh03dlCvnAp31DaLfIzNdBsyHFo0794fSpA4fs60qv2cOW9pas0pQVEcVtqATP8wP8ABTCu0b6Tr+tqm7XCZIcSCmPtElKh4wf4qzYFJYhedGVju45uXiVnI/8ASrDNsIiBpyyNC7G1gQkHX6x58ByFXUv9vhSlUAyFjBu11tLjjRwYAAoASTw0nSjVgafRZ0pCZTGvWA6xKt2W+gO0JKujPAqGXdTU5tCXG20qgBKEpgEjFAGZHGu2xXJwy6jXP3zS5vCvvgq02lWikx2Z1la2u2J0J7K9rmnHM+kQVeMpGMaaK79DQ2zLDxKVZpHvDjOg7P0q1a7UCCDoRBoNdThbag+8SSfQeQHjVYx+C+sBeUbrI+JFMtzXilCs40yO6eOVc6Yt2dXmr1UMpyqsWrE+oDlKAIM6Bb75LpBIAAG4a9vPKhj1oSdQKAN3uNMVbqte+aDPkbKdTc4ZtucvWpUCRVIXjnAznKtTbxpQCzW76VwfYMfzZ+keNAilgfKCBL67va+UdMUhTogBRndOaR8TnppR1hZOQWRxw5Hx186WPlYKtf3+/WiLF4QNcjE5/GmkHa4+wAI33NdrRJU5GEa64uZHZzqe39DOFAMbp4c+dKLt7wYSYEDKSe6s+d5OtaTkVMfhhR6wGykioVf6ipSY/So3bfGtUTbJ19aHXpbIQpU+5nru3/vlWQA3QgaYVeCFkKUArCqUclQesOwE955VMzgkE5xpwHdS4m9ISnPd65n1rEXrBoSjGQE8p0S7r1wmcsuP9qJWjaCGyARlwy7vWucMX5Aip/nknfW3FxOTCmhYYYiNnzklW8ULtzaVSDof3+lBPnIdkVt86SKyuSRZlN3izb7z6NSkHVKiIG/hA5iPGiuyNxmzsgOe+pRUU7k4oy5kADOqXyALt4ePupQDHFySEnuGfaBRn5Zmc6bkcBAq9aJ9YLNS0IfYQKZ7FcDah1jGUwYHf2Ui2S2EnjGtFPnsx8ZOQp3CeClnIt9oCEA7i4Qtl2tpJA7JGk0FtlgH1TW717azVR23TvpOXQWtRQh3A9otpSSlWRHpuoS59La2CMyhLhA5nAB6k91WduDDKXU6pOFXNKtPAx/NUex1mhrple84MuSJy8dfCjVAuPxfUfEQ6pdfujNZWYAxGf3uoxdl3F44EmCdN00CbtWY4TRi7byQhKjiUFZAYcssyc92YTSMKK+Qa+USOe8F3vs8ppxeI6DMa5pmdNZEZa5Vasb6ncIdIyASDAAISIB0EAxvzzzrdy85MkzOpOefGqy70490AU7JlGjwxyv5RxykpokV63buEH98ayonrwmsrOGPSAHIiVa70ABM1VTbedG/aBsWlLRfs2JIH+Y0SSAPtIPAb094pNuRpT7qGgYJOZ4JGp7hXZxYkbHrU+s1JjQrqEarmu521KhpOh6yjkkdp+FPdj9nqQkF1wk8BkJ9as3A02ygIbgBI895J3k8aK2i0rVodN1YGyAmukzFxe0hZ2QYS2VSiRuOvnQ96zNTGEeFE8K3YSE5+M1Zs+xq1ZrgAZkExWh+HGUDwQT35/WVpLezAStl23U9QlJ4g/A0g7Q3I/Y3FFfWQs++NNAIUPqmBXZmWG0ZA1Qvtlt1CkKTiSoEEHgaSFOH2h6wganGGrwnKrCbWU78qC37YDZbStonIGUn7SD7p+HdTNsVs4bTDr0loGEp0xkak/dHnWp8aBdfSaGUVfSe2Flx4/RpKvvaDxNHmNk7RrKfEn4U0ousYQEkJHAZR4VvZ7pXMpWdd+lYd2NATLueQit/2dtEEpwqCTCoJyVAMHLIwQY50Jtl1PhKwW5BSRkQZmRpXQ7NclpaL5BOF9SVqGeHElIRI7QB4VWXc7syqnZcbJVA+8SyxGwnGbNeCkgJWClSQAQoEHLkasptvOuoX1sw0+jC6kTHVUMlJPEH4aVx++LIuyPqac1GYO5STooU/EUzE0KPaPSsh84WbvGiF1tPPqhpJVO/d41S2RuUWhWNz/LBiNMZ4TwFdfui9LPZm4QlIVGsAgcgKS5xjJ4d13PaWUoxPOyLwEuLCeQEmoRcCjkh2TzT/emp5S7QolIICjmTrRyx3M0y2CSCreN4pSYcmVjoOw61tF6TW85Pa7A9Z5Kk4k64kyfEaiqbd7BRyNdZtzKFiIFc12t2Y6El5oQProH5gN3MVSAE6X594Okcp7Z7xw769VefA0tt3lWqrXTxhPKTw4wrvPiaz5x50tKtZ41obbwpn9NtD8KHr6tHSWdxHFOXbIirbVtCEpSNAIHYBApKvC8zhid4qy1eJjWqPCnQB5/tLOE1Gn5ed1Ti9cgJ0pUReBFe/OFL/piOUDwo1m8ctarLt+dABb6w22oOG7y/CMOLt9ZS49byaym/00Lwp0xy9AsEHMHXSkm67qTZrW+oe7ACOQUSSO7CB2GtPnqKov3riUc6Xix5F1DoYCIwsd432S+YOtGGL/ATBP61zZN4EGrDd6GKh4cg2JDiM6hZdoujIUg58d486mtW2C3DJIBiMsvHnXLRfJ41ML2PGmKcqjSpoSgjAVH52/iT3VEm+M81UjfOp4178686U2FjJ4Zm/tFs/TFpafex9H/NmPMedN92vpZs6Wx9VIA50nXpe4wsowiQ4F4gQTMHLlHDlXqr3M8OVHn4fIERD03+P7RpUlQI/Wa9hynSiFjvtTZCknTvHhXMEXucWtWkX0dJpKoyGxKYEcp1ZzbRSjrAIzA086pvbTzNc4F8Hea3+eJGtMbLnbmYB1HnHW1XuFRGXnSB7S2elS24B1kqw9oVp5+tTrvnnVG8ryC4BOikmOwg/CgxB0yh5EBVgYau1sNNIbTokR+p7zROzOiZ30uWe251eYt8CseTGxNmGXMbrPaSkBQyE5VJab6M5nwpaTevVidKidt00wMwGkcoI32jOL04VWt1pxDPMHdQH5bG+tV27nVaSTAZYnX/AGL5PaFIHumFIn7Ksx8R3UPVaKNba2sLDSvrJBR2pkqBntJHhSsXq9CqKwDDsJtxjUoMtl+o1PVVU9UZemmjHGhZYjFnurZt2MqiS9Ua3ZM0wqCKl1CAerOmqmh+tumpPhwdMth6tlPVS6WvC9U8OTTJ1vV7VJT9ZRhIWmXHLUahZdMk1CtVTJGQFWEAElVLSXa2DlVUKqQKpJSAVk4cqTpaqYqzHVaJKl42io1WqqpXUS3KsJIFli1PyuUnKQfD460RtF442wTqlRj8J3ePxoOhOVbl8BMb/KtR3UjvLK3LzVqqYWqhKV1Ml2sJxQSsIm1VgtVDi9WpdqDFK0S6u1HjVN+0kqHLPwqJb1YynKeNOTELswwtQsxbKIM22lxh2MquN2iseTBEskOi2VuLaY1oKLRW4tFI8GBohhVtkVXdtvOh6rTlUDj9NTCBDCTS+3StPeKC9CqidoVNQYK6WJaWo9NhKYYNbJs5q1FeFNNhXPG2YqN1mrArQpqqklMsmvMBq8RWuCrl3KeE1gbNXCmswVKkuVk2c1lWgk15UlXP/9k="/>
          <p:cNvSpPr>
            <a:spLocks noChangeAspect="1" noChangeArrowheads="1"/>
          </p:cNvSpPr>
          <p:nvPr/>
        </p:nvSpPr>
        <p:spPr bwMode="auto">
          <a:xfrm>
            <a:off x="63500" y="-887413"/>
            <a:ext cx="2505075" cy="1828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012" name="AutoShape 4" descr="data:image/jpeg;base64,/9j/4AAQSkZJRgABAQAAAQABAAD/2wCEAAkGBhQSEBUUExQWFRUWFRoaGBcXFRQVFhgXFhsYGBgYGBcXHSYeFxwkHBgXHy8gJCcpLCwsFR4xNTAqNSYsLCkBCQoKDgwOGg8PGiwkHyUvLCwuLCwsLCwsLCwqLCwsNCwsKSwsLCwsLywvLCwsLCwsLCwsLCwsLCwsLCwsKSwpLP/AABEIAMABBwMBIgACEQEDEQH/xAAcAAACAgMBAQAAAAAAAAAAAAAFBgMEAAIHAQj/xABIEAABAwEFBAcDCgQFAQkAAAABAgMRAAQFEiExBkFRYRMicYGRobEHMsEUFSNCUmJystHwgpLC4SQzY3Oi8RY0NUNTg7PS4v/EABoBAAIDAQEAAAAAAAAAAAAAAAIDAAEEBQb/xAAzEQACAgECBAMGBQQDAAAAAAABAgARAxIhBDFBURNhcTKBkaHB8CIjsdHhFDNCQwViov/aAAwDAQACEQMRAD8A4moUx3VdDLl3vuFKumbEpUFwIEZFMZ5Tvq1tmGPk9mLdnbZcghakFfXgDNSVEgGc8uNZsb1rPakcW1flP6Utn/DqWUDFCvK9o01supViVaw63hSYLfX6T3gmfdw7wddKOwOcuDXrvcQhK1trShXuqUhQSr8JIg91QU639blruezJUtSkoWmElSiB1VDIEwKSqpW1C5QntMlnuxg3W46UK6ZKxC8ZiMQEYIg5Glumqxf+Eu/i/qTS8rFaruJcVYr0Cit07NvWlDi2wkhoEqlaUmACowk5qyFMNzO4rltSIGSsXupnJSDrE0wtUuomtNyQJAkgSdBPGi20Wza7GtCVLQsONhYUjFh1II6wBkEeYoTTttN9Pddlf3tqKFdixI/5I86omiBJEmsrK9Aopc8rKYru2dZcsD1oLyw62TDYbSUEDDqvFI1O7dvpeoQQeUqeVIqzqCQopUEnRRSQk9h0NaU17QXk4i7WGC4styk4MRwg4SokJ0Gaqpmogd5DFOsqMO03XXYrOu6n1qZBfSVFLvSOAgAoyCAcByJ1G+rZgvOS4M2d2TtNuKxZkBZbSFKlxtEAzHvqE6HSgoGdOfs2P0zv4B60nLHWPbQq9sV7V85XWZWkVYs9lW4oJbQpajolCSpR7AkTUbrJQSlQKVAkEEEEEZEEHMHlTJcmui612l9DLZSFrMDGoITkCc1HIZA1LfN0Lsry2XCkrQQCUKC0mQFCFDUQRW2zTuG2MH/VT5mPjTl7S7sZDKX0oUHlLQlSsZKVDArREdU9VO/jQF6fTBnORU+KoKmFMlz2ayaysqSTKI3LcD1rUpLKQooTiMqCcpA1O+TTDf2yTdnuth9TakvuFMq+UNrSQsKVHRJEoyjU1b9nx6Gx220HcAkfwpUs+ak0JbaxKiGtBBIOoMeFZXk1lFLjDtifomByPoKk9nipdcT9pH6j41DtmeqwPun+mj/s4ulgtqelzpgDlKOjhJnTDiPV51mXfD994K+zOduCCRwMeFdBsthaTczmFxS1qbxqSWwlKdFQFYziiOA1pHvdjDaHU8HFj/kad7mRiu9wcbOr8p/SjymgvrCgy353Q3yWn+oUpU3PZ3MOS0/mI+NKIqsPI+pgrNhTjdthUq531iMIJPvoxZKTPVnF5UninbYxlLlmdaUtLYcS4nEoKKQVJgEhAJ1I0FFlAIF9xCmeyx6X3GzosAeMpPrWuyrZ+Q25s6pQrxSn/wDNabO3ebFehZLiHIQDjRiwmQlYjGkHlmN1Frls2G13k1xLkdigsjyIoX2v3SGc7p32YHT3Za2NSlJWkc0Q4PRQ76SE6U2+za3BFswn3Vpg84/sTRZNhfaWYpxTNsA02q1HpGm3U9Geq4nGmcSM44xPjQW9bEWX3Wj/AOW4pPckkDyijfs9E2pX+3/Umo5IUkSHlCbSUhi8EpSEpDj2FKcgANABwERSMa6Ps1algW1tIbIefeSQ4hCk70jNQJSJVqKR79uJ2xuBt3AVFIUChxLgKSSNU6GQcjBpeKtTffSUJQAkxxy8aPbbKgNI3CT4QkUJulrHaGk8XE+AMn0q5to9NoA+ygecn4iib+4o9TIYc9mFlcl91q0JZUkJGHE4lSxmqBhSQdNCRnFa3a/jsNsJzJU8fRVeezQ5uj8PoqrPs8sLb7L7Li1o6RRQChCV++kAk4lpiMuPdQOLJ9RKlP2Zq/xDn4B+alR4dc9p9aavZsmLU4DuR6KFK7466/xK9TVp/ef3Sf5GH/Z9b1NXg2UKKSpK0ykkGCkmMuwVBtyiLwtM73MX84C/6qrbKuRbWD/qAfzSn40T9ozUW5R+022r/gE/00X+33fWXe8W7C7hebVwWk+ChXW9odmzbmktJdQ0Q4lUrDhByUmOok8d9ccKs6+gLpW2pKCQvHCSCFJw5gHNOGd/Gqy2HUjzlGcCUiFEHcY8K3FZbB9Kv8avU16K0S57FeEZVtXitD2VJI87aLiwMjipvybNTJsymtncQH+aslRkZBSwgSJnRI8aq7eKixsD76fJs0zX5ch+ZiylTYU002opUtKVENBK14QddFdsVnw1oHrBHKchNZXpFe1ohQ9tsILP4D8KJ+zW80tFePEUgyQmMUKGHKct1DduPfa/AfWquyjsOrG5SPMEH9azoPyAfvnBHsTfbuzNptqy0VlDgDgxhIUMUyDhJGoNNOyiZskcWiPEKFLG2yD0zZjLoU57slLpo2MP+Hb7P6iKHKScanzlwM3ncyuSh/8AJSiKb2UxdLo4KPk4KTZpmEe16mUsLbPXeh+0JbcUpKVTJQAVZCRrlTki6E2ZbrSCpSErGEqjFC22l5xl9Y0s7J3U6LS06pC0tg9ZeGQAQRMEiafL4bR0iltrxpV0ZnCUkFKAgggz9gHXfQZmFbHtLJFbRVvF7DfDZ4pbHiiKZ7I3F8Pf6rDSv+ISfMGkvax3BeDauAaPhTy6IvCyufbs60n/ANtwH0XUycvdIeU5S4mFEcCR4GKuXNa+jtDa+CxPYcj61WvlOG0vJ4OrH/I1curZa1WlpbzLeNDc4jjbSQUgKMJUoKVkRoDWgrqFQ9oze0PZ1ZWu2ILZaUlvHDiCtKyAgyiZEkDxqh7Nz/iV/gH5hRu8XFLuu0SCCW2lEHUELbJ+NAvZr/nufhT+as5bVh3g3YjRs637x4uuq8XFfoKUvaI/Ntj7LSB6q/qp2ulvCkdhPjmfWuc7ZvYre8eCgP5UpT8KrBuxMESTZJvFakfdCleCSPUitLzQHrxKSThU6lGUTGScpq3sK39K4rggD+ZQ/wDrQuwu47chX2nwfFdH/tPkIU6NdFxNWJWJoqWFpSSHCNQSNUYTGflV2y3e2w+FMthtKylWFJUQDGcYiTrzr20Dqj8FTvjqtHl+/Wlsd2930gnrFHZBvBetqRwU4PB2KTbbk4sffV+Y083YjDfdq5gq/nKFf1UiXpk+6P8AUX+Y0aD85vQSL7Rk91OYX2lcHEHwUKeNstnzarY0A421/hpKnCvD1HFJgdGlSieuMornaXYIPDPwrp+0T301kV9pDyPJCx51WUlHDDsflCbYiczvSwFh5bSiFFCimUzhMaKGIAwRmJAOdds2cV9GzP8A6TX5U1ze+LsQ7eSQ5iwONpUcEBXVbIMSImW/OukXS6iEhvHgSlKRjw4uoAmThMbqmRr0mUZxW3j/ABDn+4r8xrEor298rS9/ur/Ma2bNapczBWi05HsqeaieXlVgSo/7TWYOCxoVklT6AoxMJw9Yx2TRzaK0ocQ8UKxAsufVKc8KzoeRFV7VYkr6JZcQOjxnAceMktqQmAE4dSDruqBxP0Lv+25+Q1zgaRR984I9mcxArK8QZr2uhDj/AG24UPPIW77iUxHEyT4UbeuRgMKU31MKCQBABjOMtaOWi4WG3F4FlbZEpxapnMjLwoReLWFCgOBy5RXmc+VxkCk7D4TktlLECGdmrAh2xEOEQFqABQDMpRvP71oCuwoZeWhAhKSIA0zg+pre7rSpLACTqrPw1PgamdsagvEYIXoQpCpwgT7pMVo0nxSQDVb9poxqwzMekXbhsCHGX2HEmC46JCikiFSMo5A0N2D2VSoC0PCZPUSdMvrEb+VPlrsqW3mSkAY2cSvxBRBJ7o8KanbrYSIQhCQMgAAMt2mlM4vOy4BpFFruXnynQK6xevN1IsqwBB6oGm9Se/SarJsbZu1SoHSBcgznhBRlHDNVZtK3hQANCoZdkn4VUfdIYwgapJPcaRw+2C/P6gReMVj27j6SjeWxzNraxkEPRCVAndpKdCKuG7Fq+TrylguBecHrpSMuPWSKN3FY1rZJQSDplhJG/KQRU102AzhtJCVYiSojLECQDA45eNGmV/EdSdulxiOwdhEQezF5y3OPPoIs61laSDOMKM5ke6KZbzuNpDzQbU22ENp6hCwTmo9XCgp0yzI0pxetraU9GSoFPBcoI+7+lJt9sKFpxYFBBSIUUqCTko5KIjeaPGzZuIsmwB8P5lYshfLZ5VLabn+Q21TSAHQBiSlXuqC88J5Zkd1VbZYrOHA4yx0LigA5oEkjPIDnPOrttvDpLYlwa4B4gn+1bXyDhSo7yrtyApb5N0C8jfrGK+6ioEsyczwiiN2+yKzuKU88FPOOErwlRQkYpVACYJgZSTUFms56NPBajHEkQn1pnTbXm4lK0kGMxBEd+fcaDisrIi6SQDzrYxedmAAWKidnbI2kKs6C2kuhDuazlmJ6xMR1vGhl6ezOytuJcsr6gptQWW1kKxBJxEA5EGBzpwuxtxKn3FNrCFOKUFKQoJONU5EiPrbqr3xbEuIIIzAMHnU4vI3Dtj8ImiAdzd79bgZsjIVC3Aixl3Gp3s20cv1FR6pT2fpRa7Lv6WzOGYwIKu2Ekx5VsyMRq930mxzpnrey9n6I2pKVG0uEJUcUjCkBMBHYlJmNaivb2eWJ8gGzraUoT0qcSZUddeqTM7qZNlh9BjSvCpKiIIScoTnmDVi3X44BhUQocQAD3x8IrHxTMCTqKnpXX338qmLKWs71OB7Z+z12w9cHpWftgQUzoFjd2jLspuNhatFlsyy8UONAOJR0RWFjAJSV4gEzGsGKa7wtiXUqSoBSVAgg7wdRSqmxBroW9UhOHtSCRn3U3guMbPSZN2HzEdw+Yvs/ODrRdqlPNPAdVDa0KOWRJ6vjiV4UwXPkkdhPnVFasKHEff8ASRRSxMFKUSNWwocwZzrTje6Jmm9oGvr2VtLxOJcdStZKusElEqOLQZgZ1zy9bqcsrpbcEbwRmlQ4g13e0F0IGJRIKQQCBERuIzFIu3l3dIyVRmjrDlxHh8Kx8Jx2QZtGQ2pNekxYsuRHp9wZzlBKiEpBJJgAZkk7hXRtm/Y6XEhy2OFAP1EkAj8Sjl3Cqvs7uUNo+UqAK1SG50SNCuOf71rpNjusPMuKUS66lMoRi97MgwNBHACtHF8XkfIcOA1XM9TXQffONy5SzaFNRNtCeuanaut11hwttrWAhYJQhSoJSYmBUVrycNV3VHE2B5c1GnrRAuaV5bzmNmFZTbt1cyWl9O0MKVnrDcFHfG6fWsrZhyjMgdZEbWLEe7a8pGoyqj0vSBXJJ9Ks2u2gghVVLrsmBuFmVKk9g+r3xFeUG/OchVsy9swUlOFQkERHbl8an2bQhSGw6SkJUQojMjqqGnaBVTZlzCpB5/pRTZ51KLY8kgFIdWY19/ER+YV3sW+od1/S/wB50SaJ9P0mu0gbFpY6JwODo1AmMMQREyBxopa1FPumeRobtHh6dgpgZOT4t1peNrKEYpkZZ7xNc7ijeHGR5/e8z5GBRT6/rB9+WnHgHMn9+NbKWOgPNKh6UMbs6sZKj7ypA4DhRI2ZSmThjqkkz9ke9HOmIK4evf8A+o1VvHX3zhTZ28S0iZjQz2Uyv7SIcSMSQVb1ZZzyygil+4LIOjxOMlxBETMYVDPI8YNU7dd5EqbCgOBz891I4jK2JjR2bpE5lbUSORhO2W9OHIDwpQadM6mMzHcaxVvM4d8wZ1rzDr+FXpWj/jF0o7EdozhTs0LC7iy40VGccnsHDz86J7QPpWkYUBMTxkzAznhVW83FEsEggCQD3J/tRvaC2h9hPUAXiEqGpEHdu3eFKx6SiknfeClUt+cDWU/93Ak4YJBOWIuKVlwERR203viJkz550IQlKHUYQISBpvUE5nvVJqG83YSVDIj0pPFZWGlPKBnblA1mtBN4qSSSlSjkSY66J076cXbI30Lmn+Us9+ExSMtzDb21c0eUJ+FNTjJKXCrMBKgBuEAwe3KncXRxYHry/T+YzMNYRr6SnYrEDZlLkYkqTAnODrA4Vl2WpSGyBooEHLlA+NHNkbKwppZeOQKRrAjn30LukJClpMxjITBIGSjE8o41o4pCFcjr5+kc5BsGeXZbujaAM5/v9Kmct2PSqy7oW4hSUSFIJz1jOM+UwMqF2d1xtADqShW8H9dDXO4q9fw/SYs3tRou2ytyJA5yAape0azNpVZltaELB5EFBGX8Rqgxesb6rbRW7pEo+6o+YH6U3gMgR6I59esnDtTiV9omgm0ORorAofxpB9Zoup3GGRn1GEI/lB/Whd/pnAokHE2nT7uICe6KZBdOF5tEziCM/wARKfhWxCQQB5/KbQTpX3yparyywndl4ACl7aS1J+TuHWEk9xEH9e6uh2jYpCQSrOe2lW+NkWycsgfeTqlSd45TXPy4XxZNWQVvMT2DvKuzt14mG56qQhOFO8iBE8Kbbl2eXJUggYTrJBB5EGaBJtmA56ip29oFIzSTyg0vE6eJqyXUXqFwLfRdYtK2SogFAJG44hQdObyRwA+JolfdpU5aitZlRQmT2ZfCqFjE2nsj4V6AMGxKy8q6zqobxg+U82pwrshJHukBQ5YhHgcu+sp1vy7Wl4gUyJzygkTlNZXG4fivBUqQec5mPNpE5/fTqi40Un3lhB78x6GjKUmQkZqI00AHEmgmzC1vKUqPcVhEjRX1u8THfTjZrtw5uFUanDhnuk0nN+AhO0jahsJT2dshURG47/L0qe12JTNvWlQCcbaFgAzkRhkH+GrOzV2OOdJgjq55kTG/LfUN+oWLUyVkHqKSI0GEzA71Gupw2TVko3R2Hbz/AEmxbOTyqaXswpDrUqJzVr/BPoKgtF4pAKTnnHh/0re8lkuNzoFGO8Cqdss82pC/qgErHEpgJ8T6GsTr+QgJ5EzPyxqG7meNMnpEhWRlOu6ePjNGrrspXjQIk4hmTvJE5a+lDWElx4HIEmZUcIEcSdMhRKwWdxWINg4ycgATvz0rQuy1/wBfn2mk2RXlGOwbO2ppooJSEayFqMnQGBlpVG1WdTY1nt0qBu7nGSQsrCz9lagfI6frWhtyxKXDiGgVlMjiONZs+RG2IIPnM+RDzBitfth+nZcSIzIX3JUUnyjuFa7lfhPxonergIjeD6zQ0jqq7B6iuhwe3D7947h/Zh68FkoZJ0GEAc8Ik/8AGmE3c8WkLHWSUjIhJyjdlNLLqSWUcMQjiYBBI4xNMV3Xw4iEIXwywyNOdYLxhKy2Nzy/mIYgr+LuZQtNiSVQo4QdDEZgTlzyNVrQzI62KCCMREA8D2jzzo7bLwWTmEdww/rNULVeYIwnSNI386zZnTI34Ty++US7gn5Tnjzqg8MQIUheE90GRyIII7adLdb8JUn7Q/MmfjS9tRn0Z4SPSB6+NErRd6nFtuTCQyCd5Kk4suQgJz/Y6bAZODU9iPqPrNTb4FPYy/d64HnG6as3M0gurCxKSpXD7U5VLc1xdOkjFhUIAq+NnlsziGLmOrnx0NR8T+K71+Ej16S2G7S982sAyhakg6jfQe87KgpIJxDnnUVqS8lMwD/FHcJ39/hQh28txyPA/EVg4jIH/wAaPvmd7O8Vr5tZszuBUlJzSeI/UfvWrFnf6VpSwZAI8/351pt4yHbGVDNTSsYO/CYSseEH+GrWz1yrZu49IIWesoHUSoAJ5QNecimY9GhH63UJABTecsW9Awtc0yfEp+FdNsV2NLs6HJGaElWmRIBPbXOLJZ+lWwniUp/mWR8aerVdy2EBCXlAARhmYHeIroAKoZnTUBfzPqJqy7KLF85FaU/ZURGmcUOetZ0Ue/j21o8padVYu2PLhVN61YiZrjs+rl8JziYOvh4AYuHp/aqjLhUQE5qO7h+lBr/vQoUprMlWSRvOLIR2nKm66LqLTYyJVAK1RqrgOQ0Hjvqmx0oJ6ywhMDXmypD6QrUoB81fpVe504n158Y8RRLaxrDamsyZaBzSUx1liIPZ51JsMyrE+sIC4wiCJGZUeIP1d1dsME4VD5ftOoDowg+UK2u0qkpBBz4RWUUdvRChHRJbUOGfnw5Vlc04UPJr+M5ZWpRVs2ps5pDe+E8ySTwzJJ7zVa1sKAMZyNKtWu/VOHrqkxVdVpBpGdceolOXnDaukguO+egOJJhR5CcuM1Uvy80uqaWBBC84yyVy7hQ6/RgUHQeSu3cf3wFeOohoT7xwq7M9PCtHD5SGTtcdjcahCt4IPUJMjHkOHVNFTsypbYdRhO8iJI7Rzz0oTaFz0Y7D5KH6URRtEpo4UqIKdI3H4amtuVcYBGTlqPLz3ky7Lv3MosWMdJCzgkZZEjHIASO0nKiNlWtlzEVDkrnziqdovxK5xZzrMHKo7PbE5geEVz3f8QZeY6xXjkwvb73U4rEoyYHLKOFUH7SNTxzHOdf70KvW0FACh7pyPL9/CpLstQc10H7FLyMch1NGFrFzW9UwrL3SJ79/w8ahDBGIHWB5wR5EVcv2JQkbk+ZP9qsN2FS7Q4gQSCeQODh4V08TacCDvZ+cfjNKPfJF3ctaGlBZGFIEGFApz6uZ6uZn/rTFcqWkDE7mrlw7OVa2LZ5ZTKiEgbpEmP71lsYSMh3GsjePibxXWx0v9v3mZyQfKZa3EqmBFBbW1JIPjw51HabSpBzJgnXgahVbhB5CsLHxW1DnM1Wdot3pjKesICVR35zHLnTZczSnWWkpUEyMJJiBIBzkaZGlq32SWVrJMyJy4ncfDy4U07HLIs6VRMQNMWhIrtcMU/pyrHa/5nVChEpt4YcuRxlJJcwzoUgR2568e6qKr+tIEOK6RGgOHCcjBzBiiFqtrhEEqITpInLv0oJaMOZOU+8DwiO/dzrNnzqG/KYi/OAWQk+cti8wqc6F3tZErSTkkxkee6arfKBJjLq9x+zHOPSqD18SI45RvzrESzTIylD5Sps4VPPKGvRxPAGYAPOQT/DTdbruUGHMxkkk9wn4VVuyzpaQQkAE9ZRGWJZ95XeR4AUQNsCmlJkGUEcdQRQkgvY5SqF3K2ydyreSlaDBbWPEHEKO3nZHATiWCd/7nOhOzVpLKDBIKoIjX951fevHiDFdLiMmOiLN+u3wmjMwJqCbY8pOR040KtL2RO8fs+XpRq0LDgIO+ke87zLWJCtUmDz5jl+tcxQznaZiIRsNgbeeTaCJU2ClPCZnF2jMDhiJ1Aptsl5BJ4+dCdmrm6JlHS+9hHV4EiTP3pJnhpupgFkZdGFRwyNQOPrVOC76b5bCOVNvxGKm21sDlpZUAQOijMRopR+NE/Z9aA209mASsQJz6oO7+I0H2yuT5M+11gsLCjIjUEAzzojcFzYrPjxCCtXV1ORiY7a7mbXj4VR1mvIQMIqErztAJk615Q62NFO+a8ri6j1nPsGbW1tJ0oG/alNqgmCPMUQNsn96UD2rehrpB9XXsMA/A91GqhmodZS86lsn5RKdRkTwEEHPvFFDdYwKkkqwkg84JGVULgsZQymffV1lTxO7u08eNG2LA+VSmCPswQY5HPPuoPZbSp6ywaM3uNhK0pJAJAgTTeu4khAWIzAJMAZ0t3dZlMiD1TzmPHd/aij98qUIURnuBBHaIrrF8BZmyb3VeW3ymjI62ZXvC6ULGaQf340nXpd6rOcQkonfqmdJ4jdNNqrbrnVW2FLiVJUJBBBHI5EVy2KqduUymjEu33jjZWJzCSR2pzHpW2ztt+hQfrLGKBz08opKve0OMvrs4lRxYU8VBXu95BHjXT9n7pRZmkJWQV4QFHnl1R90QO2PDRnxjFjF9dxGldCi+sjDeN1AJCQSkEnQAnU9mtF7O1hecMkwVDEnfmRqOPxqqtKelKiOrOndRS774bbWkqSSnfCRppvp+XIqhMfLYb9rjS1AAdpsGl6pBjnrVa0Wsp3RA7e+mR++GXR9GI45RHduoNbwFVmz4Rj9h9QmZ1A5GA7XaQtJE67/AN86FXGouN41DKTIPEGPhNVto7SbOv7qvdPPen961esLQZs6ccgySUgScSiVEd0xG6KRp0rfflLVTzEvW3rMOJAyw+hB+FGNgbQEMQrQLOUTOQyofd9lW40uWVglJwyoZmMiQMxnFX7tuxaGlAIVixAgpVkBBnt3eFbeFOhK63c0qtIRe9xlvO1tmMIjj20sXjHjW6mHYz75knnQq2PlOumnMcu2kcTmGZrIqZsoN3B15DBBjIzHbn/akmwWpa7yS2M+uSB3Yh5+lOV7PYmVAagEjtH786WvZ42FOu2lQzPUTyyBUfDCO80zh6XG7ntXvMaj2hLdJ0axsQI141fbQOFC2rVFTItmeuVc/TcR6xisLaCoTAG+obzQmTh03dlCvnAp31DaLfIzNdBsyHFo0794fSpA4fs60qv2cOW9pas0pQVEcVtqATP8wP8ABTCu0b6Tr+tqm7XCZIcSCmPtElKh4wf4qzYFJYhedGVju45uXiVnI/8ASrDNsIiBpyyNC7G1gQkHX6x58ByFXUv9vhSlUAyFjBu11tLjjRwYAAoASTw0nSjVgafRZ0pCZTGvWA6xKt2W+gO0JKujPAqGXdTU5tCXG20qgBKEpgEjFAGZHGu2xXJwy6jXP3zS5vCvvgq02lWikx2Z1la2u2J0J7K9rmnHM+kQVeMpGMaaK79DQ2zLDxKVZpHvDjOg7P0q1a7UCCDoRBoNdThbag+8SSfQeQHjVYx+C+sBeUbrI+JFMtzXilCs40yO6eOVc6Yt2dXmr1UMpyqsWrE+oDlKAIM6Bb75LpBIAAG4a9vPKhj1oSdQKAN3uNMVbqte+aDPkbKdTc4ZtucvWpUCRVIXjnAznKtTbxpQCzW76VwfYMfzZ+keNAilgfKCBL67va+UdMUhTogBRndOaR8TnppR1hZOQWRxw5Hx186WPlYKtf3+/WiLF4QNcjE5/GmkHa4+wAI33NdrRJU5GEa64uZHZzqe39DOFAMbp4c+dKLt7wYSYEDKSe6s+d5OtaTkVMfhhR6wGykioVf6ipSY/So3bfGtUTbJ19aHXpbIQpU+5nru3/vlWQA3QgaYVeCFkKUArCqUclQesOwE955VMzgkE5xpwHdS4m9ISnPd65n1rEXrBoSjGQE8p0S7r1wmcsuP9qJWjaCGyARlwy7vWucMX5Aip/nknfW3FxOTCmhYYYiNnzklW8ULtzaVSDof3+lBPnIdkVt86SKyuSRZlN3izb7z6NSkHVKiIG/hA5iPGiuyNxmzsgOe+pRUU7k4oy5kADOqXyALt4ePupQDHFySEnuGfaBRn5Zmc6bkcBAq9aJ9YLNS0IfYQKZ7FcDah1jGUwYHf2Ui2S2EnjGtFPnsx8ZOQp3CeClnIt9oCEA7i4Qtl2tpJA7JGk0FtlgH1TW717azVR23TvpOXQWtRQh3A9otpSSlWRHpuoS59La2CMyhLhA5nAB6k91WduDDKXU6pOFXNKtPAx/NUex1mhrple84MuSJy8dfCjVAuPxfUfEQ6pdfujNZWYAxGf3uoxdl3F44EmCdN00CbtWY4TRi7byQhKjiUFZAYcssyc92YTSMKK+Qa+USOe8F3vs8ppxeI6DMa5pmdNZEZa5Vasb6ncIdIyASDAAISIB0EAxvzzzrdy85MkzOpOefGqy70490AU7JlGjwxyv5RxykpokV63buEH98ayonrwmsrOGPSAHIiVa70ABM1VTbedG/aBsWlLRfs2JIH+Y0SSAPtIPAb094pNuRpT7qGgYJOZ4JGp7hXZxYkbHrU+s1JjQrqEarmu521KhpOh6yjkkdp+FPdj9nqQkF1wk8BkJ9as3A02ygIbgBI895J3k8aK2i0rVodN1YGyAmukzFxe0hZ2QYS2VSiRuOvnQ96zNTGEeFE8K3YSE5+M1Zs+xq1ZrgAZkExWh+HGUDwQT35/WVpLezAStl23U9QlJ4g/A0g7Q3I/Y3FFfWQs++NNAIUPqmBXZmWG0ZA1Qvtlt1CkKTiSoEEHgaSFOH2h6wganGGrwnKrCbWU78qC37YDZbStonIGUn7SD7p+HdTNsVs4bTDr0loGEp0xkak/dHnWp8aBdfSaGUVfSe2Flx4/RpKvvaDxNHmNk7RrKfEn4U0ousYQEkJHAZR4VvZ7pXMpWdd+lYd2NATLueQit/2dtEEpwqCTCoJyVAMHLIwQY50Jtl1PhKwW5BSRkQZmRpXQ7NclpaL5BOF9SVqGeHElIRI7QB4VWXc7syqnZcbJVA+8SyxGwnGbNeCkgJWClSQAQoEHLkasptvOuoX1sw0+jC6kTHVUMlJPEH4aVx++LIuyPqac1GYO5STooU/EUzE0KPaPSsh84WbvGiF1tPPqhpJVO/d41S2RuUWhWNz/LBiNMZ4TwFdfui9LPZm4QlIVGsAgcgKS5xjJ4d13PaWUoxPOyLwEuLCeQEmoRcCjkh2TzT/emp5S7QolIICjmTrRyx3M0y2CSCreN4pSYcmVjoOw61tF6TW85Pa7A9Z5Kk4k64kyfEaiqbd7BRyNdZtzKFiIFc12t2Y6El5oQProH5gN3MVSAE6X594Okcp7Z7xw769VefA0tt3lWqrXTxhPKTw4wrvPiaz5x50tKtZ41obbwpn9NtD8KHr6tHSWdxHFOXbIirbVtCEpSNAIHYBApKvC8zhid4qy1eJjWqPCnQB5/tLOE1Gn5ed1Ti9cgJ0pUReBFe/OFL/piOUDwo1m8ctarLt+dABb6w22oOG7y/CMOLt9ZS49byaym/00Lwp0xy9AsEHMHXSkm67qTZrW+oe7ACOQUSSO7CB2GtPnqKov3riUc6Xix5F1DoYCIwsd432S+YOtGGL/ATBP61zZN4EGrDd6GKh4cg2JDiM6hZdoujIUg58d486mtW2C3DJIBiMsvHnXLRfJ41ML2PGmKcqjSpoSgjAVH52/iT3VEm+M81UjfOp4178686U2FjJ4Zm/tFs/TFpafex9H/NmPMedN92vpZs6Wx9VIA50nXpe4wsowiQ4F4gQTMHLlHDlXqr3M8OVHn4fIERD03+P7RpUlQI/Wa9hynSiFjvtTZCknTvHhXMEXucWtWkX0dJpKoyGxKYEcp1ZzbRSjrAIzA086pvbTzNc4F8Hea3+eJGtMbLnbmYB1HnHW1XuFRGXnSB7S2elS24B1kqw9oVp5+tTrvnnVG8ryC4BOikmOwg/CgxB0yh5EBVgYau1sNNIbTokR+p7zROzOiZ30uWe251eYt8CseTGxNmGXMbrPaSkBQyE5VJab6M5nwpaTevVidKidt00wMwGkcoI32jOL04VWt1pxDPMHdQH5bG+tV27nVaSTAZYnX/AGL5PaFIHumFIn7Ksx8R3UPVaKNba2sLDSvrJBR2pkqBntJHhSsXq9CqKwDDsJtxjUoMtl+o1PVVU9UZemmjHGhZYjFnurZt2MqiS9Ua3ZM0wqCKl1CAerOmqmh+tumpPhwdMth6tlPVS6WvC9U8OTTJ1vV7VJT9ZRhIWmXHLUahZdMk1CtVTJGQFWEAElVLSXa2DlVUKqQKpJSAVk4cqTpaqYqzHVaJKl42io1WqqpXUS3KsJIFli1PyuUnKQfD460RtF442wTqlRj8J3ePxoOhOVbl8BMb/KtR3UjvLK3LzVqqYWqhKV1Ml2sJxQSsIm1VgtVDi9WpdqDFK0S6u1HjVN+0kqHLPwqJb1YynKeNOTELswwtQsxbKIM22lxh2MquN2iseTBEskOi2VuLaY1oKLRW4tFI8GBohhVtkVXdtvOh6rTlUDj9NTCBDCTS+3StPeKC9CqidoVNQYK6WJaWo9NhKYYNbJs5q1FeFNNhXPG2YqN1mrArQpqqklMsmvMBq8RWuCrl3KeE1gbNXCmswVKkuVk2c1lWgk15UlXP/9k="/>
          <p:cNvSpPr>
            <a:spLocks noChangeAspect="1" noChangeArrowheads="1"/>
          </p:cNvSpPr>
          <p:nvPr/>
        </p:nvSpPr>
        <p:spPr bwMode="auto">
          <a:xfrm>
            <a:off x="63500" y="-887413"/>
            <a:ext cx="2505075" cy="1828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3016" name="Picture 8" descr="http://t2.gstatic.com/images?q=tbn:ANd9GcQkSyZPR-TKS2w4g93d5DX-6S7oTtiDZgDewEg4CM11VgoKKFEPGg"/>
          <p:cNvPicPr>
            <a:picLocks noChangeAspect="1" noChangeArrowheads="1"/>
          </p:cNvPicPr>
          <p:nvPr/>
        </p:nvPicPr>
        <p:blipFill>
          <a:blip r:embed="rId2"/>
          <a:srcRect/>
          <a:stretch>
            <a:fillRect/>
          </a:stretch>
        </p:blipFill>
        <p:spPr bwMode="auto">
          <a:xfrm>
            <a:off x="5257800" y="2989984"/>
            <a:ext cx="2466975" cy="1847850"/>
          </a:xfrm>
          <a:prstGeom prst="rect">
            <a:avLst/>
          </a:prstGeom>
          <a:noFill/>
        </p:spPr>
      </p:pic>
      <p:pic>
        <p:nvPicPr>
          <p:cNvPr id="43018" name="Picture 10" descr="http://t2.gstatic.com/images?q=tbn:ANd9GcSr1_VZ38pQTXY_n5uPTWuky5ETSNcKFKnk_pln0NCfHrtkxG_P7A"/>
          <p:cNvPicPr>
            <a:picLocks noChangeAspect="1" noChangeArrowheads="1"/>
          </p:cNvPicPr>
          <p:nvPr/>
        </p:nvPicPr>
        <p:blipFill>
          <a:blip r:embed="rId3"/>
          <a:srcRect/>
          <a:stretch>
            <a:fillRect/>
          </a:stretch>
        </p:blipFill>
        <p:spPr bwMode="auto">
          <a:xfrm>
            <a:off x="3276600" y="4648200"/>
            <a:ext cx="1838326" cy="1838326"/>
          </a:xfrm>
          <a:prstGeom prst="rect">
            <a:avLst/>
          </a:prstGeom>
          <a:noFill/>
        </p:spPr>
      </p:pic>
      <p:pic>
        <p:nvPicPr>
          <p:cNvPr id="2052" name="Picture 4" descr="http://t3.gstatic.com/images?q=tbn:ANd9GcRpwl8Fe9dT7um9YrxmLOQjkewqDUFQZJk5bv-t5MyUXvj9XylDC7T9setU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766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73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Content Placeholder 2"/>
          <p:cNvSpPr>
            <a:spLocks noGrp="1"/>
          </p:cNvSpPr>
          <p:nvPr>
            <p:ph idx="1"/>
          </p:nvPr>
        </p:nvSpPr>
        <p:spPr/>
        <p:txBody>
          <a:bodyPr/>
          <a:lstStyle/>
          <a:p>
            <a:pPr>
              <a:spcBef>
                <a:spcPts val="0"/>
              </a:spcBef>
            </a:pPr>
            <a:r>
              <a:rPr lang="en-US" dirty="0">
                <a:latin typeface="Times New Roman" pitchFamily="18" charset="0"/>
                <a:cs typeface="Times New Roman" pitchFamily="18" charset="0"/>
              </a:rPr>
              <a:t>When the elements and principles in a work of art are skillfully combined, the work has a “wholeness” to it.  The term unity is defined as a look and feel of oneness or completeness in a work of art</a:t>
            </a:r>
          </a:p>
          <a:p>
            <a:endParaRPr lang="en-US" dirty="0"/>
          </a:p>
        </p:txBody>
      </p:sp>
      <p:pic>
        <p:nvPicPr>
          <p:cNvPr id="4098" name="Picture 2" descr="http://t1.gstatic.com/images?q=tbn:ANd9GcQOXO-L2cfE2X7nzS5uVn7VCZmGm0ZNROolqdQ4nde-gw7cmXL-ugnc1F_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4090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unity.info/archive/uc/2.0/2010/images/unity-art/2004/spring/kao-saephanh/unity_652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92764"/>
            <a:ext cx="3162300" cy="19400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2.gstatic.com/images?q=tbn:ANd9GcTHqVtCOp7J43clXL3_vRUvr5I_D4iguXDzV55Wg-TsfAivCupuqSi1C8A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974" y="5101047"/>
            <a:ext cx="2105026" cy="1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4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Composition</a:t>
            </a:r>
            <a:endParaRPr lang="en-US" dirty="0"/>
          </a:p>
        </p:txBody>
      </p:sp>
      <p:sp>
        <p:nvSpPr>
          <p:cNvPr id="3" name="Content Placeholder 2"/>
          <p:cNvSpPr>
            <a:spLocks noGrp="1"/>
          </p:cNvSpPr>
          <p:nvPr>
            <p:ph idx="1"/>
          </p:nvPr>
        </p:nvSpPr>
        <p:spPr/>
        <p:txBody>
          <a:bodyPr>
            <a:normAutofit lnSpcReduction="10000"/>
          </a:bodyPr>
          <a:lstStyle/>
          <a:p>
            <a:r>
              <a:rPr lang="en-US" b="1" dirty="0"/>
              <a:t>Composition:</a:t>
            </a:r>
            <a:r>
              <a:rPr lang="en-US" dirty="0"/>
              <a:t> The organization or arrangement of a work of art</a:t>
            </a:r>
          </a:p>
          <a:p>
            <a:pPr>
              <a:buNone/>
            </a:pPr>
            <a:r>
              <a:rPr lang="en-US" sz="2400" dirty="0" smtClean="0"/>
              <a:t>Composition includes:</a:t>
            </a:r>
          </a:p>
          <a:p>
            <a:r>
              <a:rPr lang="en-US" sz="2400" dirty="0" smtClean="0"/>
              <a:t>Balance</a:t>
            </a:r>
          </a:p>
          <a:p>
            <a:r>
              <a:rPr lang="en-US" sz="2400" dirty="0" smtClean="0"/>
              <a:t>Contrast</a:t>
            </a:r>
          </a:p>
          <a:p>
            <a:r>
              <a:rPr lang="en-US" sz="2400" dirty="0" smtClean="0"/>
              <a:t>Emphasis</a:t>
            </a:r>
          </a:p>
          <a:p>
            <a:r>
              <a:rPr lang="en-US" sz="2400" dirty="0" smtClean="0"/>
              <a:t>Movement</a:t>
            </a:r>
          </a:p>
          <a:p>
            <a:r>
              <a:rPr lang="en-US" sz="2400" dirty="0" smtClean="0"/>
              <a:t>Pattern</a:t>
            </a:r>
          </a:p>
          <a:p>
            <a:r>
              <a:rPr lang="en-US" sz="2400" dirty="0" smtClean="0"/>
              <a:t>Rhythm</a:t>
            </a:r>
          </a:p>
          <a:p>
            <a:r>
              <a:rPr lang="en-US" sz="2400" dirty="0" smtClean="0"/>
              <a:t>Unity</a:t>
            </a:r>
          </a:p>
          <a:p>
            <a:r>
              <a:rPr lang="en-US" sz="2400" dirty="0" smtClean="0"/>
              <a:t>Harmony</a:t>
            </a:r>
            <a:endParaRPr lang="en-US" sz="2400" dirty="0"/>
          </a:p>
        </p:txBody>
      </p:sp>
      <p:pic>
        <p:nvPicPr>
          <p:cNvPr id="2051" name="Picture 3" descr="http://t0.gstatic.com/images?q=tbn:ANd9GcRz8gbiaYqPhJx72n147sEwLr7dp14Zp9y8PJRJkfRYSVozGrS-"/>
          <p:cNvPicPr>
            <a:picLocks noChangeAspect="1" noChangeArrowheads="1"/>
          </p:cNvPicPr>
          <p:nvPr/>
        </p:nvPicPr>
        <p:blipFill>
          <a:blip r:embed="rId2"/>
          <a:srcRect/>
          <a:stretch>
            <a:fillRect/>
          </a:stretch>
        </p:blipFill>
        <p:spPr bwMode="auto">
          <a:xfrm>
            <a:off x="5943600" y="457200"/>
            <a:ext cx="2085975" cy="2200276"/>
          </a:xfrm>
          <a:prstGeom prst="rect">
            <a:avLst/>
          </a:prstGeom>
          <a:noFill/>
        </p:spPr>
      </p:pic>
      <p:pic>
        <p:nvPicPr>
          <p:cNvPr id="2053" name="Picture 5" descr="http://t0.gstatic.com/images?q=tbn:ANd9GcQXj-pIlmdEIf-5zyQoAzjbDfjyx0Pa1zP1rOXx_fHqN1Lmn1qxxg"/>
          <p:cNvPicPr>
            <a:picLocks noChangeAspect="1" noChangeArrowheads="1"/>
          </p:cNvPicPr>
          <p:nvPr/>
        </p:nvPicPr>
        <p:blipFill>
          <a:blip r:embed="rId3"/>
          <a:srcRect/>
          <a:stretch>
            <a:fillRect/>
          </a:stretch>
        </p:blipFill>
        <p:spPr bwMode="auto">
          <a:xfrm>
            <a:off x="2743200" y="3429000"/>
            <a:ext cx="1990725" cy="2295525"/>
          </a:xfrm>
          <a:prstGeom prst="rect">
            <a:avLst/>
          </a:prstGeom>
          <a:noFill/>
        </p:spPr>
      </p:pic>
      <p:pic>
        <p:nvPicPr>
          <p:cNvPr id="2055" name="Picture 7" descr="http://t1.gstatic.com/images?q=tbn:ANd9GcSUSZ_ctgcmTXurSIzHOGxx7t5Vb_zyEOpKGP8qg7iikoc4-PnB"/>
          <p:cNvPicPr>
            <a:picLocks noChangeAspect="1" noChangeArrowheads="1"/>
          </p:cNvPicPr>
          <p:nvPr/>
        </p:nvPicPr>
        <p:blipFill>
          <a:blip r:embed="rId4"/>
          <a:srcRect/>
          <a:stretch>
            <a:fillRect/>
          </a:stretch>
        </p:blipFill>
        <p:spPr bwMode="auto">
          <a:xfrm>
            <a:off x="5181600" y="3048000"/>
            <a:ext cx="2351573" cy="2009776"/>
          </a:xfrm>
          <a:prstGeom prst="rect">
            <a:avLst/>
          </a:prstGeom>
          <a:noFill/>
        </p:spPr>
      </p:pic>
    </p:spTree>
    <p:extLst>
      <p:ext uri="{BB962C8B-B14F-4D97-AF65-F5344CB8AC3E}">
        <p14:creationId xmlns:p14="http://schemas.microsoft.com/office/powerpoint/2010/main" val="4000289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Balance:</a:t>
            </a:r>
            <a:endParaRPr lang="en-US" dirty="0"/>
          </a:p>
        </p:txBody>
      </p:sp>
      <p:sp>
        <p:nvSpPr>
          <p:cNvPr id="3" name="Content Placeholder 2"/>
          <p:cNvSpPr>
            <a:spLocks noGrp="1"/>
          </p:cNvSpPr>
          <p:nvPr>
            <p:ph idx="1"/>
          </p:nvPr>
        </p:nvSpPr>
        <p:spPr/>
        <p:txBody>
          <a:bodyPr/>
          <a:lstStyle/>
          <a:p>
            <a:r>
              <a:rPr lang="en-US" b="1" dirty="0"/>
              <a:t>Balance:</a:t>
            </a:r>
            <a:r>
              <a:rPr lang="en-US" dirty="0"/>
              <a:t> An art and design principle concerned with the arrangement of one or more elements in a work of art so that they appear symmetrical (even) or asymmetrical (uneven) in design and proportion.</a:t>
            </a:r>
          </a:p>
          <a:p>
            <a:endParaRPr lang="en-US" dirty="0"/>
          </a:p>
        </p:txBody>
      </p:sp>
      <p:pic>
        <p:nvPicPr>
          <p:cNvPr id="46084" name="Picture 4" descr="http://t0.gstatic.com/images?q=tbn:ANd9GcSN4hVlV-ozFfKvt-Ca9i5h5Rpa6Hs_aRAjUMYbjnAkcxHDGxjy"/>
          <p:cNvPicPr>
            <a:picLocks noChangeAspect="1" noChangeArrowheads="1"/>
          </p:cNvPicPr>
          <p:nvPr/>
        </p:nvPicPr>
        <p:blipFill>
          <a:blip r:embed="rId2"/>
          <a:srcRect/>
          <a:stretch>
            <a:fillRect/>
          </a:stretch>
        </p:blipFill>
        <p:spPr bwMode="auto">
          <a:xfrm>
            <a:off x="3048000" y="152400"/>
            <a:ext cx="1370920" cy="1364827"/>
          </a:xfrm>
          <a:prstGeom prst="rect">
            <a:avLst/>
          </a:prstGeom>
          <a:noFill/>
        </p:spPr>
      </p:pic>
      <p:pic>
        <p:nvPicPr>
          <p:cNvPr id="2052" name="Picture 4" descr="http://farm4.staticflickr.com/3252/2987159225_4a67261f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379" y="3965157"/>
            <a:ext cx="2009774" cy="244569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t0.gstatic.com/images?q=tbn:ANd9GcQMrvwEbCVdfpAN3-K1m3aNbzzrNgQcLVHg5Us23CgC4aS5NeIUDzfCb0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72455"/>
            <a:ext cx="3251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97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 Balance- Symmetrical</a:t>
            </a:r>
            <a:endParaRPr lang="en-US" dirty="0"/>
          </a:p>
        </p:txBody>
      </p:sp>
      <p:sp>
        <p:nvSpPr>
          <p:cNvPr id="3" name="Content Placeholder 2"/>
          <p:cNvSpPr>
            <a:spLocks noGrp="1"/>
          </p:cNvSpPr>
          <p:nvPr>
            <p:ph idx="1"/>
          </p:nvPr>
        </p:nvSpPr>
        <p:spPr/>
        <p:txBody>
          <a:bodyPr/>
          <a:lstStyle/>
          <a:p>
            <a:r>
              <a:rPr lang="en-US" dirty="0" smtClean="0"/>
              <a:t>In symmetrical balance, the two halves “mirror” or closely resemble each other.</a:t>
            </a:r>
          </a:p>
          <a:p>
            <a:pPr marL="0" indent="0">
              <a:buNone/>
            </a:pPr>
            <a:endParaRPr lang="en-US" dirty="0"/>
          </a:p>
        </p:txBody>
      </p:sp>
      <p:pic>
        <p:nvPicPr>
          <p:cNvPr id="12292" name="Picture 4" descr="http://www.historyforkids.org/scienceforkids/math/geometry/pictures/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 y="2971800"/>
            <a:ext cx="28575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0.gstatic.com/images?q=tbn:ANd9GcTw3IazysxJIibwp6aSyIIm44F7cDTvKzlXfhcFPqRsID1lvk2PQ303Gu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509" y="2971800"/>
            <a:ext cx="246283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t0.gstatic.com/images?q=tbn:ANd9GcSrYdlukEKBbUZCBpcZI9dEOuvTD1fEOqeTVbtYstMmcNwIaBPjnLyK6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3686176"/>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8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Balance- Asymmetrical</a:t>
            </a:r>
            <a:endParaRPr lang="en-US" dirty="0"/>
          </a:p>
        </p:txBody>
      </p:sp>
      <p:sp>
        <p:nvSpPr>
          <p:cNvPr id="3" name="Content Placeholder 2"/>
          <p:cNvSpPr>
            <a:spLocks noGrp="1"/>
          </p:cNvSpPr>
          <p:nvPr>
            <p:ph idx="1"/>
          </p:nvPr>
        </p:nvSpPr>
        <p:spPr/>
        <p:txBody>
          <a:bodyPr/>
          <a:lstStyle/>
          <a:p>
            <a:r>
              <a:rPr lang="en-US" dirty="0" smtClean="0"/>
              <a:t>In asymmetrical balance, different elements appear to have equal weight.  For example, several smaller shapes in different hues at one side of a painting an balance a much larger shape on the other side.</a:t>
            </a:r>
          </a:p>
          <a:p>
            <a:pPr marL="0" indent="0">
              <a:buNone/>
            </a:pPr>
            <a:endParaRPr lang="en-US" dirty="0"/>
          </a:p>
        </p:txBody>
      </p:sp>
      <p:pic>
        <p:nvPicPr>
          <p:cNvPr id="4" name="Picture 2" descr="http://t2.gstatic.com/images?q=tbn:ANd9GcQD3nfr-qli1zXVrc3wKS7VJQGclT-abSemQdyfPMcjwn663W4epDXWQ-G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09988"/>
            <a:ext cx="1714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elizabethmarks.files.wordpress.com/2011/09/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31909"/>
            <a:ext cx="3505200" cy="280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5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Balance</a:t>
            </a:r>
            <a:endParaRPr lang="en-US" dirty="0"/>
          </a:p>
        </p:txBody>
      </p:sp>
      <p:sp>
        <p:nvSpPr>
          <p:cNvPr id="3" name="Content Placeholder 2"/>
          <p:cNvSpPr>
            <a:spLocks noGrp="1"/>
          </p:cNvSpPr>
          <p:nvPr>
            <p:ph idx="1"/>
          </p:nvPr>
        </p:nvSpPr>
        <p:spPr/>
        <p:txBody>
          <a:bodyPr/>
          <a:lstStyle/>
          <a:p>
            <a:r>
              <a:rPr lang="en-US" dirty="0" smtClean="0"/>
              <a:t>Artworks with radial balance have elements or objects positioned around a central point or hub.</a:t>
            </a:r>
            <a:endParaRPr lang="en-US" dirty="0"/>
          </a:p>
        </p:txBody>
      </p:sp>
      <p:pic>
        <p:nvPicPr>
          <p:cNvPr id="9218" name="Picture 2" descr="http://www.hubcapsforless.com/images/aftermarket_caps/B88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971800"/>
            <a:ext cx="2362200" cy="23750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igitalartfun.files.wordpress.com/2008/11/mandala-1-radial-rainbow-scale-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777" y="4458924"/>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asm.org/AP/images/com_sobi2/clients/92_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425" y="2895600"/>
            <a:ext cx="2549150" cy="205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9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a:t>
            </a:r>
            <a:endParaRPr lang="en-US" dirty="0"/>
          </a:p>
        </p:txBody>
      </p:sp>
      <p:sp>
        <p:nvSpPr>
          <p:cNvPr id="3" name="Content Placeholder 2"/>
          <p:cNvSpPr>
            <a:spLocks noGrp="1"/>
          </p:cNvSpPr>
          <p:nvPr>
            <p:ph idx="1"/>
          </p:nvPr>
        </p:nvSpPr>
        <p:spPr/>
        <p:txBody>
          <a:bodyPr/>
          <a:lstStyle/>
          <a:p>
            <a:r>
              <a:rPr lang="en-US" dirty="0" smtClean="0"/>
              <a:t>Variety is the principle of art concerned with combining art elements with slight changes to increase visual interest.</a:t>
            </a:r>
            <a:endParaRPr lang="en-US" dirty="0"/>
          </a:p>
        </p:txBody>
      </p:sp>
      <p:pic>
        <p:nvPicPr>
          <p:cNvPr id="7170" name="Picture 2" descr="http://tophera.files.wordpress.com/2008/10/var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3892550" cy="31075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hatfield.k12.mn.us/Art/KPuent/SiteAssets/Pages/Homepage/pure-abstract-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01986"/>
            <a:ext cx="3257550" cy="353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1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Harmony</a:t>
            </a:r>
            <a:endParaRPr lang="en-US" dirty="0"/>
          </a:p>
        </p:txBody>
      </p:sp>
      <p:sp>
        <p:nvSpPr>
          <p:cNvPr id="3" name="Content Placeholder 2"/>
          <p:cNvSpPr>
            <a:spLocks noGrp="1"/>
          </p:cNvSpPr>
          <p:nvPr>
            <p:ph idx="1"/>
          </p:nvPr>
        </p:nvSpPr>
        <p:spPr/>
        <p:txBody>
          <a:bodyPr/>
          <a:lstStyle/>
          <a:p>
            <a:r>
              <a:rPr lang="en-US" dirty="0" smtClean="0"/>
              <a:t>Harmony is the principle of art concerned with combining similar art elements to create a pleasing appearance.</a:t>
            </a:r>
            <a:endParaRPr lang="en-US" dirty="0"/>
          </a:p>
        </p:txBody>
      </p:sp>
      <p:pic>
        <p:nvPicPr>
          <p:cNvPr id="6146" name="Picture 2" descr="http://t0.gstatic.com/images?q=tbn:ANd9GcQN5siOuoCzAnwZGbCoFhPXV7kFLPlTbOEZ886XS_S50QFByDyHx47rK06p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185737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arm3.static.flickr.com/2221/1813877574_658c681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67951"/>
            <a:ext cx="3587750" cy="28271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rlv.zcache.com/harmony_stripes_colors_abstract_modern_art_note_ca_card-p137372033031450517b21fb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72200" y="3831238"/>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64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Emphasis:</a:t>
            </a:r>
            <a:endParaRPr lang="en-US" dirty="0"/>
          </a:p>
        </p:txBody>
      </p:sp>
      <p:sp>
        <p:nvSpPr>
          <p:cNvPr id="3" name="Content Placeholder 2"/>
          <p:cNvSpPr>
            <a:spLocks noGrp="1"/>
          </p:cNvSpPr>
          <p:nvPr>
            <p:ph idx="1"/>
          </p:nvPr>
        </p:nvSpPr>
        <p:spPr/>
        <p:txBody>
          <a:bodyPr/>
          <a:lstStyle/>
          <a:p>
            <a:r>
              <a:rPr lang="en-US" b="1" dirty="0"/>
              <a:t>Emphasis:</a:t>
            </a:r>
            <a:r>
              <a:rPr lang="en-US" dirty="0"/>
              <a:t> Emphasis is the point of attraction in a piece of art that draws the viewers eye.</a:t>
            </a:r>
          </a:p>
          <a:p>
            <a:endParaRPr lang="en-US" dirty="0"/>
          </a:p>
        </p:txBody>
      </p:sp>
      <p:pic>
        <p:nvPicPr>
          <p:cNvPr id="44034" name="Picture 2" descr="http://t2.gstatic.com/images?q=tbn:ANd9GcT4Gwr1_hOKNxuBHu3B1t92PnFqAZY-IDUT03-EC2Wur4Y4ugSgJQ"/>
          <p:cNvPicPr>
            <a:picLocks noChangeAspect="1" noChangeArrowheads="1"/>
          </p:cNvPicPr>
          <p:nvPr/>
        </p:nvPicPr>
        <p:blipFill>
          <a:blip r:embed="rId2"/>
          <a:srcRect/>
          <a:stretch>
            <a:fillRect/>
          </a:stretch>
        </p:blipFill>
        <p:spPr bwMode="auto">
          <a:xfrm>
            <a:off x="685800" y="2590800"/>
            <a:ext cx="2143125" cy="2143126"/>
          </a:xfrm>
          <a:prstGeom prst="rect">
            <a:avLst/>
          </a:prstGeom>
          <a:noFill/>
        </p:spPr>
      </p:pic>
      <p:pic>
        <p:nvPicPr>
          <p:cNvPr id="44036" name="Picture 4" descr="http://t2.gstatic.com/images?q=tbn:ANd9GcR-wuIiiBfvEK5Xf7XcSFvKynIf7CdTwdeuyiwbhVnKp56OSUom"/>
          <p:cNvPicPr>
            <a:picLocks noChangeAspect="1" noChangeArrowheads="1"/>
          </p:cNvPicPr>
          <p:nvPr/>
        </p:nvPicPr>
        <p:blipFill>
          <a:blip r:embed="rId3"/>
          <a:srcRect/>
          <a:stretch>
            <a:fillRect/>
          </a:stretch>
        </p:blipFill>
        <p:spPr bwMode="auto">
          <a:xfrm>
            <a:off x="5486400" y="2667000"/>
            <a:ext cx="2212646" cy="1657350"/>
          </a:xfrm>
          <a:prstGeom prst="rect">
            <a:avLst/>
          </a:prstGeom>
          <a:noFill/>
        </p:spPr>
      </p:pic>
      <p:pic>
        <p:nvPicPr>
          <p:cNvPr id="44038" name="Picture 6" descr="http://t0.gstatic.com/images?q=tbn:ANd9GcSu6_NiJfFCs00et4gxWYvdIG4x4S4kTnv0dEJt3tZ9V95gGSyssqoXjQ-drA"/>
          <p:cNvPicPr>
            <a:picLocks noChangeAspect="1" noChangeArrowheads="1"/>
          </p:cNvPicPr>
          <p:nvPr/>
        </p:nvPicPr>
        <p:blipFill>
          <a:blip r:embed="rId4"/>
          <a:srcRect/>
          <a:stretch>
            <a:fillRect/>
          </a:stretch>
        </p:blipFill>
        <p:spPr bwMode="auto">
          <a:xfrm>
            <a:off x="2895600" y="4267200"/>
            <a:ext cx="2543174" cy="2009248"/>
          </a:xfrm>
          <a:prstGeom prst="rect">
            <a:avLst/>
          </a:prstGeom>
          <a:noFill/>
        </p:spPr>
      </p:pic>
    </p:spTree>
    <p:extLst>
      <p:ext uri="{BB962C8B-B14F-4D97-AF65-F5344CB8AC3E}">
        <p14:creationId xmlns:p14="http://schemas.microsoft.com/office/powerpoint/2010/main" val="2796033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416</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Principles of Design</vt:lpstr>
      <vt:lpstr>Art Composition</vt:lpstr>
      <vt:lpstr>Balance:</vt:lpstr>
      <vt:lpstr>Formal Balance- Symmetrical</vt:lpstr>
      <vt:lpstr>Informal Balance- Asymmetrical</vt:lpstr>
      <vt:lpstr>Radial Balance</vt:lpstr>
      <vt:lpstr>Variety</vt:lpstr>
      <vt:lpstr>Harmony</vt:lpstr>
      <vt:lpstr>Emphasis:</vt:lpstr>
      <vt:lpstr>Contrast:</vt:lpstr>
      <vt:lpstr>Proportion</vt:lpstr>
      <vt:lpstr>Pattern</vt:lpstr>
      <vt:lpstr>Movement</vt:lpstr>
      <vt:lpstr>Rhythm/Repetition:</vt:lpstr>
      <vt:lpstr>Unity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eht</dc:creator>
  <cp:lastModifiedBy>eht</cp:lastModifiedBy>
  <cp:revision>12</cp:revision>
  <dcterms:created xsi:type="dcterms:W3CDTF">2012-09-20T12:08:31Z</dcterms:created>
  <dcterms:modified xsi:type="dcterms:W3CDTF">2012-09-24T13:12:37Z</dcterms:modified>
</cp:coreProperties>
</file>