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  <p:sldId id="271" r:id="rId14"/>
    <p:sldId id="270" r:id="rId15"/>
    <p:sldId id="273" r:id="rId16"/>
    <p:sldId id="272" r:id="rId17"/>
    <p:sldId id="269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D03B8-3E4E-4C0B-97E1-AA9F07AEDA8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A150-6617-4BA0-9668-D79E035455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0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1A150-6617-4BA0-9668-D79E035455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3A67A0-4D50-4BFB-90CB-AAD2B4CD2FDB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D4C8AF-5ACD-40DE-8FB5-A694503B74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Elements of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Hue refers to the NAME of color.</a:t>
            </a:r>
          </a:p>
          <a:p>
            <a:r>
              <a:rPr lang="en-US" dirty="0" smtClean="0"/>
              <a:t>Red is a Hue</a:t>
            </a:r>
          </a:p>
          <a:p>
            <a:r>
              <a:rPr lang="en-US" dirty="0" smtClean="0"/>
              <a:t>So are Blue and Yellow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733800"/>
            <a:ext cx="200918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953000"/>
            <a:ext cx="1771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010400" y="4267200"/>
            <a:ext cx="1163389" cy="190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Value refers to the LIGHTNESS or DARKNESS of a hue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04800" y="3276600"/>
            <a:ext cx="2743200" cy="18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362200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19600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Intensity refers to the BRIGHTNESS or DULLNESS of a hue- dependant on light.  </a:t>
            </a:r>
          </a:p>
          <a:p>
            <a:r>
              <a:rPr lang="en-US" dirty="0" smtClean="0"/>
              <a:t>When a hue is strong and bright, it is said to be HIGH in intensity.  When that same hue is faint and dull, it is said to be LOW in intensity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038600"/>
            <a:ext cx="4474866" cy="24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Color Wheel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458" y="1752600"/>
            <a:ext cx="477255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and Secondary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/>
          <a:lstStyle/>
          <a:p>
            <a:pPr>
              <a:buNone/>
            </a:pPr>
            <a:r>
              <a:rPr lang="en-US" dirty="0" smtClean="0"/>
              <a:t>Primary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Blue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Yellow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Red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Secondary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Orange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Green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Purple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733800"/>
            <a:ext cx="2514600" cy="232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Shape refers to an area clearly set off by one or more of the other elements.</a:t>
            </a:r>
          </a:p>
          <a:p>
            <a:endParaRPr lang="en-US" dirty="0" smtClean="0"/>
          </a:p>
          <a:p>
            <a:r>
              <a:rPr lang="en-US" dirty="0" smtClean="0"/>
              <a:t>Shape has TWO- Dimensions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Height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Width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are TWO types of shapes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971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Geometric Shapes look as though they were made with a ruler or a drawing TOOL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2743200" cy="368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Organic or Free-form shapes can be curved, angular, or a combination of both.  </a:t>
            </a:r>
          </a:p>
          <a:p>
            <a:r>
              <a:rPr lang="en-US" dirty="0" smtClean="0"/>
              <a:t>These shapes are often found in nature.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92764"/>
            <a:ext cx="2476500" cy="229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352800"/>
            <a:ext cx="1952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6576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 is an object with THREE-Dimensions</a:t>
            </a:r>
          </a:p>
          <a:p>
            <a:r>
              <a:rPr lang="en-US" dirty="0" smtClean="0"/>
              <a:t>These dimensions are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Height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Width  and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DEPTH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forms exist in real space and can be touched.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09800"/>
            <a:ext cx="2438400" cy="246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95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Space refers to the DISTANCE between, around, above, below, and within shapes.</a:t>
            </a:r>
          </a:p>
          <a:p>
            <a:r>
              <a:rPr lang="en-US" dirty="0" smtClean="0"/>
              <a:t>In both Two and Three-Dimensional works of art, the shapes and forms are called POSITIVE SPACES.</a:t>
            </a:r>
          </a:p>
          <a:p>
            <a:r>
              <a:rPr lang="en-US" dirty="0" smtClean="0"/>
              <a:t>The empty areas around and in between these shapes are called NEGATIVE SPACES.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Elements of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Line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Shape</a:t>
            </a:r>
          </a:p>
          <a:p>
            <a:r>
              <a:rPr lang="en-US" dirty="0" smtClean="0"/>
              <a:t>Space</a:t>
            </a:r>
          </a:p>
          <a:p>
            <a:r>
              <a:rPr lang="en-US" dirty="0" smtClean="0"/>
              <a:t>Form</a:t>
            </a:r>
          </a:p>
          <a:p>
            <a:r>
              <a:rPr lang="en-US" dirty="0" smtClean="0"/>
              <a:t>Texture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and Negative Spaces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2038350" cy="229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267200"/>
            <a:ext cx="3295758" cy="19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Texture is the element that refers to the way things feel, or look as though they might feel if TOUCHED.</a:t>
            </a:r>
          </a:p>
          <a:p>
            <a:r>
              <a:rPr lang="en-US" dirty="0" smtClean="0"/>
              <a:t>Some types of textures are: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2952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Line is the path of a point moving through space</a:t>
            </a:r>
          </a:p>
          <a:p>
            <a:r>
              <a:rPr lang="en-US" dirty="0" smtClean="0"/>
              <a:t>The 5 types of lines are: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4143376" cy="310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Horizontal Lines are lines that run parallel to the ground.</a:t>
            </a:r>
          </a:p>
          <a:p>
            <a:r>
              <a:rPr lang="en-US" dirty="0" smtClean="0"/>
              <a:t>These lines represent: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Peacefulness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Calm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362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32530"/>
            <a:ext cx="3352800" cy="223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Vertical Lines are lines that run up and down.</a:t>
            </a:r>
          </a:p>
          <a:p>
            <a:r>
              <a:rPr lang="en-US" dirty="0" smtClean="0"/>
              <a:t>These lines suggest: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Strength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Dignity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Formality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971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Diagonal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Diagonal Lines, or Slanting Lines, run on an angle.  </a:t>
            </a:r>
          </a:p>
          <a:p>
            <a:r>
              <a:rPr lang="en-US" dirty="0" smtClean="0"/>
              <a:t>These lines suggest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Tension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438400"/>
            <a:ext cx="2571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3886200"/>
            <a:ext cx="3770489" cy="254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Curved lines: waves and spirals.</a:t>
            </a:r>
          </a:p>
          <a:p>
            <a:r>
              <a:rPr lang="en-US" dirty="0" smtClean="0"/>
              <a:t>These lines suggest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Flowing Movement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2266950" cy="301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90220"/>
            <a:ext cx="2743200" cy="298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Zigzag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Zigzag Lines move back and forth like a “Z”</a:t>
            </a:r>
          </a:p>
          <a:p>
            <a:r>
              <a:rPr lang="en-US" dirty="0" smtClean="0"/>
              <a:t>These lines suggest 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Confusion</a:t>
            </a:r>
          </a:p>
          <a:p>
            <a:pPr algn="ctr">
              <a:buFont typeface="Wingdings" pitchFamily="2" charset="2"/>
              <a:buChar char="v"/>
            </a:pPr>
            <a:r>
              <a:rPr lang="en-US" dirty="0" smtClean="0"/>
              <a:t>Action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52800"/>
            <a:ext cx="3048000" cy="28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COLOR is what your eye sees when LIGHT is reflected off of an object</a:t>
            </a:r>
          </a:p>
          <a:p>
            <a:r>
              <a:rPr lang="en-US" dirty="0" smtClean="0"/>
              <a:t>Colors have three distinctive properties: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Hue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Value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Intensity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225</TotalTime>
  <Words>418</Words>
  <Application>Microsoft Office PowerPoint</Application>
  <PresentationFormat>On-screen Show (4:3)</PresentationFormat>
  <Paragraphs>94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Tw Cen MT</vt:lpstr>
      <vt:lpstr>Wingdings</vt:lpstr>
      <vt:lpstr>Wingdings 2</vt:lpstr>
      <vt:lpstr>Median</vt:lpstr>
      <vt:lpstr>The Elements of Art</vt:lpstr>
      <vt:lpstr>The Elements of Art</vt:lpstr>
      <vt:lpstr>LINE</vt:lpstr>
      <vt:lpstr>Horizontal Lines</vt:lpstr>
      <vt:lpstr>Vertical Lines</vt:lpstr>
      <vt:lpstr>Diagonal Lines</vt:lpstr>
      <vt:lpstr>Curved Lines</vt:lpstr>
      <vt:lpstr>Zigzag Lines</vt:lpstr>
      <vt:lpstr>COLOR</vt:lpstr>
      <vt:lpstr>Hue</vt:lpstr>
      <vt:lpstr>Value</vt:lpstr>
      <vt:lpstr>Intensity</vt:lpstr>
      <vt:lpstr>The Color Wheel</vt:lpstr>
      <vt:lpstr>Primary and Secondary</vt:lpstr>
      <vt:lpstr>Shape</vt:lpstr>
      <vt:lpstr>Geometric Shapes</vt:lpstr>
      <vt:lpstr>Organic Shapes</vt:lpstr>
      <vt:lpstr>Form</vt:lpstr>
      <vt:lpstr>Space</vt:lpstr>
      <vt:lpstr>Positive and Negative Spaces</vt:lpstr>
      <vt:lpstr>Texture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Art</dc:title>
  <dc:creator>Danielle Ford</dc:creator>
  <cp:lastModifiedBy>Jane Medio</cp:lastModifiedBy>
  <cp:revision>21</cp:revision>
  <dcterms:created xsi:type="dcterms:W3CDTF">2011-11-01T00:58:06Z</dcterms:created>
  <dcterms:modified xsi:type="dcterms:W3CDTF">2016-02-10T13:51:45Z</dcterms:modified>
</cp:coreProperties>
</file>